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27"/>
  </p:notesMasterIdLst>
  <p:sldIdLst>
    <p:sldId id="256" r:id="rId2"/>
    <p:sldId id="257" r:id="rId3"/>
    <p:sldId id="276" r:id="rId4"/>
    <p:sldId id="259" r:id="rId5"/>
    <p:sldId id="278" r:id="rId6"/>
    <p:sldId id="279" r:id="rId7"/>
    <p:sldId id="283" r:id="rId8"/>
    <p:sldId id="263" r:id="rId9"/>
    <p:sldId id="264" r:id="rId10"/>
    <p:sldId id="265" r:id="rId11"/>
    <p:sldId id="266" r:id="rId12"/>
    <p:sldId id="267" r:id="rId13"/>
    <p:sldId id="268" r:id="rId14"/>
    <p:sldId id="269" r:id="rId15"/>
    <p:sldId id="282" r:id="rId16"/>
    <p:sldId id="270" r:id="rId17"/>
    <p:sldId id="281" r:id="rId18"/>
    <p:sldId id="272" r:id="rId19"/>
    <p:sldId id="277" r:id="rId20"/>
    <p:sldId id="260" r:id="rId21"/>
    <p:sldId id="261" r:id="rId22"/>
    <p:sldId id="262" r:id="rId23"/>
    <p:sldId id="273" r:id="rId24"/>
    <p:sldId id="274" r:id="rId25"/>
    <p:sldId id="275"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35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0008894"/>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5" name="14 Rectángulo redondeado"/>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redondeado"/>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4 Título"/>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s-ES"/>
              <a:t>Haga clic para modificar el estilo de título del patrón</a:t>
            </a:r>
            <a:endParaRPr kumimoji="0" lang="en-US"/>
          </a:p>
        </p:txBody>
      </p:sp>
      <p:sp>
        <p:nvSpPr>
          <p:cNvPr id="20" name="19 Subtítulo"/>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s-ES"/>
              <a:t>Haga clic para modificar el estilo de subtítulo del patrón</a:t>
            </a:r>
            <a:endParaRPr kumimoji="0" lang="en-US"/>
          </a:p>
        </p:txBody>
      </p:sp>
      <p:sp>
        <p:nvSpPr>
          <p:cNvPr id="19" name="18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8" name="7 Marcador de pie de página"/>
          <p:cNvSpPr>
            <a:spLocks noGrp="1"/>
          </p:cNvSpPr>
          <p:nvPr>
            <p:ph type="ftr" sz="quarter" idx="11"/>
          </p:nvPr>
        </p:nvSpPr>
        <p:spPr/>
        <p:txBody>
          <a:bodyPr/>
          <a:lstStyle/>
          <a:p>
            <a:endParaRPr kumimoji="0" lang="en-US"/>
          </a:p>
        </p:txBody>
      </p:sp>
      <p:sp>
        <p:nvSpPr>
          <p:cNvPr id="11" name="10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670560" y="4983480"/>
            <a:ext cx="10911840" cy="1051560"/>
          </a:xfrm>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670560" y="530352"/>
            <a:ext cx="10911840" cy="4187952"/>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533405"/>
            <a:ext cx="2641600" cy="5257799"/>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711200" y="533403"/>
            <a:ext cx="7924800" cy="5257801"/>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70560" y="4983480"/>
            <a:ext cx="10911840" cy="1051560"/>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670560" y="530352"/>
            <a:ext cx="10911840" cy="4187952"/>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08758517-E191-44D3-A48F-42B819477D8C}" type="datetimeFigureOut">
              <a:rPr lang="en-US" smtClean="0"/>
              <a:t>10/8/2019</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67345A9F-A1D1-4BB4-9F6E-4C6B9BC80D5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4" name="13 Rectángulo redondeado"/>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redondeado"/>
          <p:cNvSpPr/>
          <p:nvPr/>
        </p:nvSpPr>
        <p:spPr>
          <a:xfrm>
            <a:off x="558129" y="434163"/>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70560" y="4983480"/>
            <a:ext cx="10911840" cy="1051560"/>
          </a:xfrm>
        </p:spPr>
        <p:txBody>
          <a:bodyPr anchor="b"/>
          <a:lstStyle>
            <a:lvl1pPr>
              <a:defRPr b="1"/>
            </a:lvl1pPr>
            <a:extLst/>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8" name="7 Marcador de pie de página"/>
          <p:cNvSpPr>
            <a:spLocks noGrp="1"/>
          </p:cNvSpPr>
          <p:nvPr>
            <p:ph type="ftr" sz="quarter" idx="11"/>
          </p:nvPr>
        </p:nvSpPr>
        <p:spPr/>
        <p:txBody>
          <a:bodyPr/>
          <a:lstStyle/>
          <a:p>
            <a:endParaRPr kumimoji="0" lang="en-US"/>
          </a:p>
        </p:txBody>
      </p:sp>
      <p:sp>
        <p:nvSpPr>
          <p:cNvPr id="9" name="8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7" name="6 Rectángulo redondeado"/>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3" name="2 Marcador de pie de página"/>
          <p:cNvSpPr>
            <a:spLocks noGrp="1"/>
          </p:cNvSpPr>
          <p:nvPr>
            <p:ph type="ftr" sz="quarter" idx="11"/>
          </p:nvPr>
        </p:nvSpPr>
        <p:spPr/>
        <p:txBody>
          <a:bodyPr/>
          <a:lstStyle/>
          <a:p>
            <a:endParaRPr kumimoji="0" lang="en-US"/>
          </a:p>
        </p:txBody>
      </p:sp>
      <p:sp>
        <p:nvSpPr>
          <p:cNvPr id="4" name="3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5" name="14 Rectángulo redondeado"/>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dondear rectángulo de esquina sencilla"/>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eaLnBrk="1" latinLnBrk="0" hangingPunct="1"/>
            <a:fld id="{C699CB88-5E1A-4FAC-892A-60949ACB1F6F}" type="datetimeFigureOut">
              <a:rPr lang="en-US" smtClean="0"/>
              <a:pPr eaLnBrk="1" latinLnBrk="0" hangingPunct="1"/>
              <a:t>10/8/2019</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86CB4B4D-7CA3-9044-876B-883B54F8677D}" type="slidenum">
              <a:rPr lang="es-NI" smtClean="0"/>
              <a:t>‹#›</a:t>
            </a:fld>
            <a:endParaRPr lang="es-NI"/>
          </a:p>
        </p:txBody>
      </p:sp>
      <p:sp>
        <p:nvSpPr>
          <p:cNvPr id="3" name="2 Marcador de posición de imagen"/>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s-ES"/>
              <a:t>Haga clic en el icono para agregar una imagen</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6 Rectángulo redondeado"/>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redondeado"/>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Marcador de título"/>
          <p:cNvSpPr>
            <a:spLocks noGrp="1"/>
          </p:cNvSpPr>
          <p:nvPr>
            <p:ph type="title"/>
          </p:nvPr>
        </p:nvSpPr>
        <p:spPr>
          <a:xfrm>
            <a:off x="670560" y="4985590"/>
            <a:ext cx="10911840" cy="1051560"/>
          </a:xfrm>
          <a:prstGeom prst="rect">
            <a:avLst/>
          </a:prstGeom>
        </p:spPr>
        <p:txBody>
          <a:bodyPr vert="horz" anchor="b">
            <a:normAutofit/>
          </a:bodyPr>
          <a:lstStyle/>
          <a:p>
            <a:r>
              <a:rPr kumimoji="0" lang="es-ES"/>
              <a:t>Haga clic para modificar el estilo de título del patrón</a:t>
            </a:r>
            <a:endParaRPr kumimoji="0" lang="en-US"/>
          </a:p>
        </p:txBody>
      </p:sp>
      <p:sp>
        <p:nvSpPr>
          <p:cNvPr id="4" name="3 Marcador de texto"/>
          <p:cNvSpPr>
            <a:spLocks noGrp="1"/>
          </p:cNvSpPr>
          <p:nvPr>
            <p:ph type="body" idx="1"/>
          </p:nvPr>
        </p:nvSpPr>
        <p:spPr>
          <a:xfrm>
            <a:off x="670560" y="530352"/>
            <a:ext cx="10911840" cy="4187952"/>
          </a:xfrm>
          <a:prstGeom prst="rect">
            <a:avLst/>
          </a:prstGeom>
        </p:spPr>
        <p:txBody>
          <a:bodyPr vert="horz" lIns="182880" tIns="91440">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25" name="24 Marcador de fecha"/>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eaLnBrk="1" latinLnBrk="0" hangingPunct="1"/>
            <a:fld id="{C699CB88-5E1A-4FAC-892A-60949ACB1F6F}" type="datetimeFigureOut">
              <a:rPr lang="en-US" smtClean="0"/>
              <a:pPr eaLnBrk="1" latinLnBrk="0" hangingPunct="1"/>
              <a:t>10/8/2019</a:t>
            </a:fld>
            <a:endParaRPr lang="en-US"/>
          </a:p>
        </p:txBody>
      </p:sp>
      <p:sp>
        <p:nvSpPr>
          <p:cNvPr id="18" name="17 Marcador de pie de página"/>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kumimoji="0" lang="en-US"/>
          </a:p>
        </p:txBody>
      </p:sp>
      <p:sp>
        <p:nvSpPr>
          <p:cNvPr id="5" name="4 Marcador de número de diapositiva"/>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86CB4B4D-7CA3-9044-876B-883B54F8677D}" type="slidenum">
              <a:rPr lang="es-NI" smtClean="0"/>
              <a:t>‹#›</a:t>
            </a:fld>
            <a:endParaRPr lang="es-NI"/>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selvapacifica.com" TargetMode="External"/><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9.t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0" descr="Picture 10"/>
          <p:cNvPicPr>
            <a:picLocks noChangeAspect="1"/>
          </p:cNvPicPr>
          <p:nvPr/>
        </p:nvPicPr>
        <p:blipFill>
          <a:blip r:embed="rId2"/>
          <a:stretch>
            <a:fillRect/>
          </a:stretch>
        </p:blipFill>
        <p:spPr>
          <a:xfrm>
            <a:off x="3699" y="0"/>
            <a:ext cx="12184603" cy="6858000"/>
          </a:xfrm>
          <a:prstGeom prst="rect">
            <a:avLst/>
          </a:prstGeom>
          <a:ln w="12700">
            <a:miter lim="400000"/>
          </a:ln>
        </p:spPr>
      </p:pic>
      <p:sp>
        <p:nvSpPr>
          <p:cNvPr id="113" name="TextBox 5"/>
          <p:cNvSpPr txBox="1"/>
          <p:nvPr/>
        </p:nvSpPr>
        <p:spPr>
          <a:xfrm>
            <a:off x="2900113" y="6467545"/>
            <a:ext cx="1712995" cy="231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900" b="1" spc="30">
                <a:solidFill>
                  <a:srgbClr val="A3A3A3"/>
                </a:solidFill>
                <a:latin typeface="Helvetica LT Std"/>
                <a:ea typeface="Helvetica LT Std"/>
                <a:cs typeface="Helvetica LT Std"/>
                <a:sym typeface="Helvetica LT Std"/>
              </a:defRPr>
            </a:lvl1pPr>
          </a:lstStyle>
          <a:p>
            <a:r>
              <a:t>WWW.KWNICARAGUA.COM</a:t>
            </a:r>
          </a:p>
        </p:txBody>
      </p:sp>
      <p:sp>
        <p:nvSpPr>
          <p:cNvPr id="114" name="TextBox 8"/>
          <p:cNvSpPr txBox="1"/>
          <p:nvPr/>
        </p:nvSpPr>
        <p:spPr>
          <a:xfrm>
            <a:off x="3186284" y="986047"/>
            <a:ext cx="5177195" cy="701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000">
                <a:solidFill>
                  <a:srgbClr val="FFFFFF"/>
                </a:solidFill>
                <a:latin typeface="Bebas Neue Bold"/>
                <a:ea typeface="Bebas Neue Bold"/>
                <a:cs typeface="Bebas Neue Bold"/>
                <a:sym typeface="Bebas Neue Bold"/>
              </a:defRPr>
            </a:lvl1pPr>
          </a:lstStyle>
          <a:p>
            <a:r>
              <a:t>Buy. </a:t>
            </a:r>
            <a:r>
              <a:rPr dirty="0"/>
              <a:t>Sell. Rent. invest.</a:t>
            </a:r>
          </a:p>
        </p:txBody>
      </p:sp>
      <p:pic>
        <p:nvPicPr>
          <p:cNvPr id="115" name="Picture 8" descr="Picture 8"/>
          <p:cNvPicPr>
            <a:picLocks noChangeAspect="1"/>
          </p:cNvPicPr>
          <p:nvPr/>
        </p:nvPicPr>
        <p:blipFill>
          <a:blip r:embed="rId3"/>
          <a:stretch>
            <a:fillRect/>
          </a:stretch>
        </p:blipFill>
        <p:spPr>
          <a:xfrm>
            <a:off x="253218" y="3065490"/>
            <a:ext cx="2256308" cy="592110"/>
          </a:xfrm>
          <a:prstGeom prst="rect">
            <a:avLst/>
          </a:prstGeom>
          <a:ln w="12700">
            <a:miter lim="400000"/>
          </a:ln>
        </p:spPr>
      </p:pic>
      <p:pic>
        <p:nvPicPr>
          <p:cNvPr id="116" name="Picture 20" descr="Picture 20"/>
          <p:cNvPicPr>
            <a:picLocks noChangeAspect="1"/>
          </p:cNvPicPr>
          <p:nvPr/>
        </p:nvPicPr>
        <p:blipFill>
          <a:blip r:embed="rId4"/>
          <a:stretch>
            <a:fillRect/>
          </a:stretch>
        </p:blipFill>
        <p:spPr>
          <a:xfrm>
            <a:off x="3017472" y="6190148"/>
            <a:ext cx="597926" cy="277399"/>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 descr="Picture 2"/>
          <p:cNvPicPr>
            <a:picLocks noChangeAspect="1"/>
          </p:cNvPicPr>
          <p:nvPr/>
        </p:nvPicPr>
        <p:blipFill>
          <a:blip r:embed="rId2"/>
          <a:stretch>
            <a:fillRect/>
          </a:stretch>
        </p:blipFill>
        <p:spPr>
          <a:xfrm>
            <a:off x="3699" y="0"/>
            <a:ext cx="12184603" cy="6858000"/>
          </a:xfrm>
          <a:prstGeom prst="rect">
            <a:avLst/>
          </a:prstGeom>
          <a:ln w="12700">
            <a:miter lim="400000"/>
          </a:ln>
        </p:spPr>
      </p:pic>
      <p:sp>
        <p:nvSpPr>
          <p:cNvPr id="206" name="TextBox 19"/>
          <p:cNvSpPr txBox="1"/>
          <p:nvPr/>
        </p:nvSpPr>
        <p:spPr>
          <a:xfrm>
            <a:off x="661676" y="3991721"/>
            <a:ext cx="2720664" cy="95274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nSpc>
                <a:spcPts val="3000"/>
              </a:lnSpc>
              <a:spcBef>
                <a:spcPts val="600"/>
              </a:spcBef>
              <a:defRPr sz="3400">
                <a:solidFill>
                  <a:srgbClr val="C10230"/>
                </a:solidFill>
                <a:latin typeface="Bebas Neue Bold"/>
                <a:ea typeface="Bebas Neue Bold"/>
                <a:cs typeface="Bebas Neue Bold"/>
                <a:sym typeface="Bebas Neue Bold"/>
              </a:defRPr>
            </a:pPr>
            <a:r>
              <a:t>International </a:t>
            </a:r>
          </a:p>
          <a:p>
            <a:pPr>
              <a:lnSpc>
                <a:spcPts val="3000"/>
              </a:lnSpc>
              <a:spcBef>
                <a:spcPts val="600"/>
              </a:spcBef>
              <a:defRPr sz="3400">
                <a:solidFill>
                  <a:srgbClr val="C10230"/>
                </a:solidFill>
                <a:latin typeface="Bebas Neue Bold"/>
                <a:ea typeface="Bebas Neue Bold"/>
                <a:cs typeface="Bebas Neue Bold"/>
                <a:sym typeface="Bebas Neue Bold"/>
              </a:defRPr>
            </a:pPr>
            <a:r>
              <a:t>presence</a:t>
            </a:r>
          </a:p>
        </p:txBody>
      </p:sp>
      <p:sp>
        <p:nvSpPr>
          <p:cNvPr id="207" name="TextBox 21"/>
          <p:cNvSpPr txBox="1"/>
          <p:nvPr/>
        </p:nvSpPr>
        <p:spPr>
          <a:xfrm>
            <a:off x="720987" y="5111993"/>
            <a:ext cx="3974184" cy="62572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lnSpc>
                <a:spcPts val="1000"/>
              </a:lnSpc>
              <a:spcBef>
                <a:spcPts val="600"/>
              </a:spcBef>
              <a:defRPr sz="900" b="1">
                <a:solidFill>
                  <a:srgbClr val="303030"/>
                </a:solidFill>
                <a:latin typeface="HelveticaNeueLT Std Cn"/>
                <a:ea typeface="HelveticaNeueLT Std Cn"/>
                <a:cs typeface="HelveticaNeueLT Std Cn"/>
                <a:sym typeface="HelveticaNeueLT Std Cn"/>
              </a:defRPr>
            </a:pPr>
            <a:r>
              <a:t>KW is found in 36 countries.</a:t>
            </a:r>
          </a:p>
          <a:p>
            <a:pPr algn="just">
              <a:lnSpc>
                <a:spcPts val="1000"/>
              </a:lnSpc>
              <a:spcBef>
                <a:spcPts val="600"/>
              </a:spcBef>
              <a:defRPr sz="900" b="1">
                <a:solidFill>
                  <a:srgbClr val="303030"/>
                </a:solidFill>
                <a:latin typeface="HelveticaNeueLT Std Cn"/>
                <a:ea typeface="HelveticaNeueLT Std Cn"/>
                <a:cs typeface="HelveticaNeueLT Std Cn"/>
                <a:sym typeface="HelveticaNeueLT Std Cn"/>
              </a:defRPr>
            </a:pPr>
            <a:r>
              <a:t>It has more than 800 offices in the world.</a:t>
            </a:r>
          </a:p>
          <a:p>
            <a:pPr algn="just">
              <a:lnSpc>
                <a:spcPts val="1000"/>
              </a:lnSpc>
              <a:spcBef>
                <a:spcPts val="600"/>
              </a:spcBef>
              <a:defRPr sz="900" b="1">
                <a:solidFill>
                  <a:srgbClr val="303030"/>
                </a:solidFill>
                <a:latin typeface="HelveticaNeueLT Std Cn"/>
                <a:ea typeface="HelveticaNeueLT Std Cn"/>
                <a:cs typeface="HelveticaNeueLT Std Cn"/>
                <a:sym typeface="HelveticaNeueLT Std Cn"/>
              </a:defRPr>
            </a:pPr>
            <a:r>
              <a:t>And more than 180,000 agents worldwide.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4" descr="Picture 4"/>
          <p:cNvPicPr>
            <a:picLocks noChangeAspect="1"/>
          </p:cNvPicPr>
          <p:nvPr/>
        </p:nvPicPr>
        <p:blipFill>
          <a:blip r:embed="rId2"/>
          <a:stretch>
            <a:fillRect/>
          </a:stretch>
        </p:blipFill>
        <p:spPr>
          <a:xfrm>
            <a:off x="3699" y="0"/>
            <a:ext cx="5721852" cy="6858000"/>
          </a:xfrm>
          <a:prstGeom prst="rect">
            <a:avLst/>
          </a:prstGeom>
          <a:ln w="12700">
            <a:miter lim="400000"/>
          </a:ln>
        </p:spPr>
      </p:pic>
      <p:sp>
        <p:nvSpPr>
          <p:cNvPr id="210" name="TextBox 19"/>
          <p:cNvSpPr txBox="1"/>
          <p:nvPr/>
        </p:nvSpPr>
        <p:spPr>
          <a:xfrm>
            <a:off x="450164" y="2446690"/>
            <a:ext cx="5187382" cy="252475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lnSpc>
                <a:spcPts val="3800"/>
              </a:lnSpc>
              <a:defRPr sz="4000">
                <a:solidFill>
                  <a:srgbClr val="FFFFFF"/>
                </a:solidFill>
                <a:latin typeface="Bebas Neue Bold"/>
                <a:ea typeface="Bebas Neue Bold"/>
                <a:cs typeface="Bebas Neue Bold"/>
                <a:sym typeface="Bebas Neue Bold"/>
              </a:defRPr>
            </a:pPr>
            <a:r>
              <a:t>OUR MODEL</a:t>
            </a:r>
          </a:p>
          <a:p>
            <a:pPr algn="ctr">
              <a:lnSpc>
                <a:spcPts val="3800"/>
              </a:lnSpc>
              <a:defRPr sz="4000">
                <a:latin typeface="Bebas Neue Bold"/>
                <a:ea typeface="Bebas Neue Bold"/>
                <a:cs typeface="Bebas Neue Bold"/>
                <a:sym typeface="Bebas Neue Bold"/>
              </a:defRPr>
            </a:pPr>
            <a:r>
              <a:t>EXCLUSIVE REPRESENTATION</a:t>
            </a:r>
          </a:p>
          <a:p>
            <a:pPr algn="ctr">
              <a:lnSpc>
                <a:spcPts val="3800"/>
              </a:lnSpc>
              <a:defRPr sz="4000">
                <a:solidFill>
                  <a:srgbClr val="FFFFFF"/>
                </a:solidFill>
                <a:latin typeface="Bebas Neue Bold"/>
                <a:ea typeface="Bebas Neue Bold"/>
                <a:cs typeface="Bebas Neue Bold"/>
                <a:sym typeface="Bebas Neue Bold"/>
              </a:defRPr>
            </a:pPr>
            <a:r>
              <a:t>AND ITS ADVANTAGES</a:t>
            </a:r>
          </a:p>
        </p:txBody>
      </p:sp>
      <p:sp>
        <p:nvSpPr>
          <p:cNvPr id="211" name="TextBox 13"/>
          <p:cNvSpPr txBox="1"/>
          <p:nvPr/>
        </p:nvSpPr>
        <p:spPr>
          <a:xfrm>
            <a:off x="5732866" y="1103629"/>
            <a:ext cx="5867401" cy="4650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defRPr sz="1600">
                <a:solidFill>
                  <a:srgbClr val="262626"/>
                </a:solidFill>
              </a:defRPr>
            </a:pPr>
            <a:r>
              <a:rPr dirty="0"/>
              <a:t>We share commission and information with all the real estate agencies in Nicaragua, being more convenient for you to deal only with one agent for the sale of your property.</a:t>
            </a:r>
          </a:p>
          <a:p>
            <a:pPr marL="285750" indent="-285750">
              <a:buSzPct val="100000"/>
              <a:buFont typeface="Arial"/>
              <a:buChar char="•"/>
              <a:defRPr sz="1600">
                <a:solidFill>
                  <a:srgbClr val="262626"/>
                </a:solidFill>
              </a:defRPr>
            </a:pPr>
            <a:endParaRPr dirty="0"/>
          </a:p>
          <a:p>
            <a:pPr marL="285750" indent="-285750">
              <a:buSzPct val="100000"/>
              <a:buFont typeface="Arial"/>
              <a:buChar char="•"/>
              <a:defRPr sz="1600">
                <a:solidFill>
                  <a:srgbClr val="262626"/>
                </a:solidFill>
              </a:defRPr>
            </a:pPr>
            <a:r>
              <a:rPr dirty="0"/>
              <a:t>Assignment of marketing budget and exclusive advertising for your property.</a:t>
            </a:r>
          </a:p>
          <a:p>
            <a:pPr marL="285750" indent="-285750">
              <a:buSzPct val="100000"/>
              <a:buFont typeface="Arial"/>
              <a:buChar char="•"/>
              <a:defRPr sz="1600">
                <a:solidFill>
                  <a:srgbClr val="262626"/>
                </a:solidFill>
              </a:defRPr>
            </a:pPr>
            <a:endParaRPr dirty="0"/>
          </a:p>
          <a:p>
            <a:pPr marL="285750" indent="-285750">
              <a:buSzPct val="100000"/>
              <a:buFont typeface="Arial"/>
              <a:buChar char="•"/>
              <a:defRPr sz="1600">
                <a:solidFill>
                  <a:srgbClr val="262626"/>
                </a:solidFill>
              </a:defRPr>
            </a:pPr>
            <a:r>
              <a:rPr dirty="0"/>
              <a:t>Preparation of presentations to real estate colleagues and potential clients</a:t>
            </a:r>
          </a:p>
          <a:p>
            <a:pPr marL="285750" indent="-285750">
              <a:buSzPct val="100000"/>
              <a:buFont typeface="Arial"/>
              <a:buChar char="•"/>
              <a:defRPr sz="1600">
                <a:solidFill>
                  <a:srgbClr val="262626"/>
                </a:solidFill>
              </a:defRPr>
            </a:pPr>
            <a:endParaRPr dirty="0"/>
          </a:p>
          <a:p>
            <a:pPr marL="285750" indent="-285750">
              <a:buSzPct val="100000"/>
              <a:buFont typeface="Arial"/>
              <a:buChar char="•"/>
              <a:defRPr sz="1600">
                <a:solidFill>
                  <a:srgbClr val="262626"/>
                </a:solidFill>
              </a:defRPr>
            </a:pPr>
            <a:r>
              <a:rPr dirty="0"/>
              <a:t>Distribution of personalized information in all our offices and contacts</a:t>
            </a:r>
          </a:p>
          <a:p>
            <a:pPr marL="285750" indent="-285750">
              <a:buSzPct val="100000"/>
              <a:buFont typeface="Arial"/>
              <a:buChar char="•"/>
              <a:defRPr sz="1600">
                <a:solidFill>
                  <a:srgbClr val="262626"/>
                </a:solidFill>
              </a:defRPr>
            </a:pPr>
            <a:endParaRPr dirty="0"/>
          </a:p>
          <a:p>
            <a:pPr marL="285750" indent="-285750">
              <a:buSzPct val="100000"/>
              <a:buFont typeface="Arial"/>
              <a:buChar char="•"/>
              <a:defRPr sz="1600">
                <a:solidFill>
                  <a:srgbClr val="262626"/>
                </a:solidFill>
              </a:defRPr>
            </a:pPr>
            <a:r>
              <a:rPr dirty="0"/>
              <a:t>Advice to our buyers and sellers from start to finish.</a:t>
            </a:r>
          </a:p>
          <a:p>
            <a:pPr marL="285750" indent="-285750">
              <a:buSzPct val="100000"/>
              <a:buFont typeface="Arial"/>
              <a:buChar char="•"/>
              <a:defRPr sz="1600">
                <a:solidFill>
                  <a:srgbClr val="262626"/>
                </a:solidFill>
              </a:defRPr>
            </a:pPr>
            <a:endParaRPr dirty="0"/>
          </a:p>
          <a:p>
            <a:pPr marL="285750" indent="-285750">
              <a:buSzPct val="100000"/>
              <a:buFont typeface="Arial"/>
              <a:buChar char="•"/>
              <a:defRPr sz="1600">
                <a:solidFill>
                  <a:srgbClr val="262626"/>
                </a:solidFill>
              </a:defRPr>
            </a:pPr>
            <a:r>
              <a:rPr dirty="0"/>
              <a:t>Support in the processes with banks, lawyers, evaluators, etc.</a:t>
            </a:r>
            <a:endParaRPr i="1" dirty="0"/>
          </a:p>
          <a:p>
            <a:pPr>
              <a:defRPr sz="1600">
                <a:solidFill>
                  <a:srgbClr val="262626"/>
                </a:solidFill>
              </a:defRPr>
            </a:pPr>
            <a:endParaRPr i="1" dirty="0"/>
          </a:p>
          <a:p>
            <a:pPr>
              <a:defRPr sz="1500">
                <a:solidFill>
                  <a:srgbClr val="262626"/>
                </a:solidFill>
                <a:latin typeface="Helvetica LT Std"/>
                <a:ea typeface="Helvetica LT Std"/>
                <a:cs typeface="Helvetica LT Std"/>
                <a:sym typeface="Helvetica LT Std"/>
              </a:defRPr>
            </a:pPr>
            <a:endParaRPr i="1" dirty="0"/>
          </a:p>
        </p:txBody>
      </p:sp>
      <p:pic>
        <p:nvPicPr>
          <p:cNvPr id="212" name="Picture 20" descr="Picture 20"/>
          <p:cNvPicPr>
            <a:picLocks noChangeAspect="1"/>
          </p:cNvPicPr>
          <p:nvPr/>
        </p:nvPicPr>
        <p:blipFill>
          <a:blip r:embed="rId3"/>
          <a:stretch>
            <a:fillRect/>
          </a:stretch>
        </p:blipFill>
        <p:spPr>
          <a:xfrm>
            <a:off x="10920536" y="6093296"/>
            <a:ext cx="795655" cy="36913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4" descr="Picture 4"/>
          <p:cNvPicPr>
            <a:picLocks noChangeAspect="1"/>
          </p:cNvPicPr>
          <p:nvPr/>
        </p:nvPicPr>
        <p:blipFill>
          <a:blip r:embed="rId2"/>
          <a:stretch>
            <a:fillRect/>
          </a:stretch>
        </p:blipFill>
        <p:spPr>
          <a:xfrm>
            <a:off x="0" y="0"/>
            <a:ext cx="12184603" cy="6858000"/>
          </a:xfrm>
          <a:prstGeom prst="rect">
            <a:avLst/>
          </a:prstGeom>
          <a:ln w="12700">
            <a:miter lim="400000"/>
          </a:ln>
        </p:spPr>
      </p:pic>
      <p:sp>
        <p:nvSpPr>
          <p:cNvPr id="215" name="TextBox 19"/>
          <p:cNvSpPr txBox="1"/>
          <p:nvPr/>
        </p:nvSpPr>
        <p:spPr>
          <a:xfrm>
            <a:off x="3057837" y="658726"/>
            <a:ext cx="5861677" cy="10535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ts val="3800"/>
              </a:lnSpc>
              <a:defRPr sz="3200">
                <a:latin typeface="Bebas Neue Bold"/>
                <a:ea typeface="Bebas Neue Bold"/>
                <a:cs typeface="Bebas Neue Bold"/>
                <a:sym typeface="Bebas Neue Bold"/>
              </a:defRPr>
            </a:lvl1pPr>
          </a:lstStyle>
          <a:p>
            <a:r>
              <a:t>WHAT SOME OF OUR CLIENTS SAY</a:t>
            </a:r>
          </a:p>
        </p:txBody>
      </p:sp>
      <p:sp>
        <p:nvSpPr>
          <p:cNvPr id="216" name="Rectángulo 3"/>
          <p:cNvSpPr txBox="1"/>
          <p:nvPr/>
        </p:nvSpPr>
        <p:spPr>
          <a:xfrm>
            <a:off x="609600" y="2077402"/>
            <a:ext cx="4940300" cy="32089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i="1">
                <a:solidFill>
                  <a:srgbClr val="222222"/>
                </a:solidFill>
              </a:defRPr>
            </a:pPr>
            <a:r>
              <a:t>“From the minute we started the process of buying our second home in Nicaragua with Joao we knew we had made the right decision.  Unlike our first purchase here which was fraught with confusion and anxiety-   Joao’s knowledge of the market, the regulations for foreign buyers, , his incredible communication, patience and availability to us, as well his kind manner put us at ease.   We have full confidence in him as our relator, and we would not hesitate to recommend his services and knowledge for  other serious buyers."</a:t>
            </a:r>
            <a:br/>
            <a:br/>
            <a:r>
              <a:t>Joel and Laura Johnson</a:t>
            </a:r>
          </a:p>
        </p:txBody>
      </p:sp>
      <p:sp>
        <p:nvSpPr>
          <p:cNvPr id="217" name="Rectángulo 5"/>
          <p:cNvSpPr txBox="1"/>
          <p:nvPr/>
        </p:nvSpPr>
        <p:spPr>
          <a:xfrm>
            <a:off x="6604000" y="2149038"/>
            <a:ext cx="4775200" cy="2263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i="1"/>
            </a:pPr>
            <a:r>
              <a:t>"Excellent agent! He gets in your shoes and helps you find the property according to your needs. He helped with analysis, the advantages and disadvantages of each property, all supported by his experience.  "Joao offers security and confidence , and that is what I need for my real estate investments.“</a:t>
            </a:r>
          </a:p>
          <a:p>
            <a:pPr>
              <a:defRPr sz="1600" i="1"/>
            </a:pPr>
            <a:endParaRPr/>
          </a:p>
          <a:p>
            <a:pPr>
              <a:defRPr sz="1600" i="1"/>
            </a:pPr>
            <a:r>
              <a:t>Mauricio Aguirreurreta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4" descr="Picture 4"/>
          <p:cNvPicPr>
            <a:picLocks noChangeAspect="1"/>
          </p:cNvPicPr>
          <p:nvPr/>
        </p:nvPicPr>
        <p:blipFill>
          <a:blip r:embed="rId2"/>
          <a:stretch>
            <a:fillRect/>
          </a:stretch>
        </p:blipFill>
        <p:spPr>
          <a:xfrm>
            <a:off x="0" y="0"/>
            <a:ext cx="12184603" cy="6858000"/>
          </a:xfrm>
          <a:prstGeom prst="rect">
            <a:avLst/>
          </a:prstGeom>
          <a:ln w="12700">
            <a:miter lim="400000"/>
          </a:ln>
        </p:spPr>
      </p:pic>
      <p:sp>
        <p:nvSpPr>
          <p:cNvPr id="220" name="TextBox 19"/>
          <p:cNvSpPr txBox="1"/>
          <p:nvPr/>
        </p:nvSpPr>
        <p:spPr>
          <a:xfrm>
            <a:off x="3057836" y="383685"/>
            <a:ext cx="5861677" cy="10535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ts val="3800"/>
              </a:lnSpc>
              <a:defRPr sz="3200">
                <a:latin typeface="Bebas Neue Bold"/>
                <a:ea typeface="Bebas Neue Bold"/>
                <a:cs typeface="Bebas Neue Bold"/>
                <a:sym typeface="Bebas Neue Bold"/>
              </a:defRPr>
            </a:lvl1pPr>
          </a:lstStyle>
          <a:p>
            <a:r>
              <a:t>WHAT SOME OF OUR CLIENTS SAY</a:t>
            </a:r>
          </a:p>
        </p:txBody>
      </p:sp>
      <p:sp>
        <p:nvSpPr>
          <p:cNvPr id="221" name="Rectángulo 3"/>
          <p:cNvSpPr txBox="1"/>
          <p:nvPr/>
        </p:nvSpPr>
        <p:spPr>
          <a:xfrm>
            <a:off x="609600" y="1897097"/>
            <a:ext cx="4940300" cy="2504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i="1">
                <a:solidFill>
                  <a:srgbClr val="222222"/>
                </a:solidFill>
              </a:defRPr>
            </a:pPr>
            <a:r>
              <a:t>“The truth is that Joao is a different realtor. I feel that he is a well-committed person and is always looking after his clients during the purchase process and after,. He is constantly offering new alternatives in the market. Other qualities that I see in Joao are harmony, fairness, empathy, tolerance, perseverance. In short he is a realtor out of the ordinary. I know I can count on him  100%, either to buy or sell something, I recommend him with my eyes closed. "</a:t>
            </a:r>
          </a:p>
          <a:p>
            <a:pPr>
              <a:defRPr sz="1600" i="1">
                <a:solidFill>
                  <a:srgbClr val="222222"/>
                </a:solidFill>
              </a:defRPr>
            </a:pPr>
            <a:endParaRPr/>
          </a:p>
          <a:p>
            <a:pPr>
              <a:defRPr sz="1600" i="1">
                <a:solidFill>
                  <a:srgbClr val="222222"/>
                </a:solidFill>
              </a:defRPr>
            </a:pPr>
            <a:r>
              <a:t>Pedro Álvarez</a:t>
            </a:r>
          </a:p>
        </p:txBody>
      </p:sp>
      <p:sp>
        <p:nvSpPr>
          <p:cNvPr id="222" name="Rectángulo 3"/>
          <p:cNvSpPr txBox="1"/>
          <p:nvPr/>
        </p:nvSpPr>
        <p:spPr>
          <a:xfrm>
            <a:off x="6220496" y="978209"/>
            <a:ext cx="5602309" cy="512687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500" i="1">
                <a:solidFill>
                  <a:srgbClr val="222222"/>
                </a:solidFill>
                <a:latin typeface="Arial"/>
                <a:ea typeface="Arial"/>
                <a:cs typeface="Arial"/>
                <a:sym typeface="Arial"/>
              </a:defRPr>
            </a:pPr>
            <a:r>
              <a:t>"</a:t>
            </a:r>
            <a:r>
              <a:rPr>
                <a:latin typeface="+mn-lt"/>
                <a:ea typeface="+mn-ea"/>
                <a:cs typeface="+mn-cs"/>
                <a:sym typeface="Calibri"/>
              </a:rPr>
              <a:t>I want to comment that we recently bought a property on one of the beaches in Nicaragua. On this occasion I was recommended to a young man who I personally knew but who I had not made any transactions with yet. Everything that is related to the purchase of property in Nicaragua tends to be complicated, therefore most of the people are suspicious about this.</a:t>
            </a:r>
          </a:p>
          <a:p>
            <a:pPr>
              <a:defRPr sz="1500" i="1">
                <a:solidFill>
                  <a:srgbClr val="222222"/>
                </a:solidFill>
              </a:defRPr>
            </a:pPr>
            <a:r>
              <a:t> I want to mention that the experience I had doing this transaction exceeded my expectations. Joao proved to be a person that:</a:t>
            </a:r>
          </a:p>
          <a:p>
            <a:pPr>
              <a:defRPr sz="1500" i="1">
                <a:solidFill>
                  <a:srgbClr val="222222"/>
                </a:solidFill>
              </a:defRPr>
            </a:pPr>
            <a:r>
              <a:t> </a:t>
            </a:r>
          </a:p>
          <a:p>
            <a:pPr marL="285750" indent="-285750">
              <a:buSzPct val="100000"/>
              <a:buFont typeface="Arial"/>
              <a:buChar char="•"/>
              <a:defRPr sz="1500" i="1">
                <a:solidFill>
                  <a:srgbClr val="222222"/>
                </a:solidFill>
              </a:defRPr>
            </a:pPr>
            <a:r>
              <a:t>Knows the market.</a:t>
            </a:r>
          </a:p>
          <a:p>
            <a:pPr marL="285750" indent="-285750">
              <a:buSzPct val="100000"/>
              <a:buFont typeface="Arial"/>
              <a:buChar char="•"/>
              <a:defRPr sz="1500" i="1">
                <a:solidFill>
                  <a:srgbClr val="222222"/>
                </a:solidFill>
              </a:defRPr>
            </a:pPr>
            <a:r>
              <a:t>He has vision.</a:t>
            </a:r>
          </a:p>
          <a:p>
            <a:pPr marL="285750" indent="-285750">
              <a:buSzPct val="100000"/>
              <a:buFont typeface="Arial"/>
              <a:buChar char="•"/>
              <a:defRPr sz="1500" i="1">
                <a:solidFill>
                  <a:srgbClr val="222222"/>
                </a:solidFill>
              </a:defRPr>
            </a:pPr>
            <a:r>
              <a:t>Committed to his customers.</a:t>
            </a:r>
          </a:p>
          <a:p>
            <a:pPr marL="285750" indent="-285750">
              <a:buSzPct val="100000"/>
              <a:buFont typeface="Arial"/>
              <a:buChar char="•"/>
              <a:defRPr sz="1500" i="1">
                <a:solidFill>
                  <a:srgbClr val="222222"/>
                </a:solidFill>
              </a:defRPr>
            </a:pPr>
            <a:r>
              <a:t>Passionate about what he does.</a:t>
            </a:r>
          </a:p>
          <a:p>
            <a:pPr marL="285750" indent="-285750">
              <a:buSzPct val="100000"/>
              <a:buFont typeface="Arial"/>
              <a:buChar char="•"/>
              <a:defRPr sz="1500" i="1">
                <a:solidFill>
                  <a:srgbClr val="222222"/>
                </a:solidFill>
              </a:defRPr>
            </a:pPr>
            <a:r>
              <a:t>Extremely dynamic and business promoter.</a:t>
            </a:r>
          </a:p>
          <a:p>
            <a:pPr marL="285750" indent="-285750">
              <a:buSzPct val="100000"/>
              <a:buFont typeface="Arial"/>
              <a:buChar char="•"/>
              <a:defRPr sz="1500" i="1">
                <a:solidFill>
                  <a:srgbClr val="222222"/>
                </a:solidFill>
              </a:defRPr>
            </a:pPr>
            <a:r>
              <a:t>He is a gentleman of word and very gentle treatment.</a:t>
            </a:r>
          </a:p>
          <a:p>
            <a:pPr marL="285750" indent="-285750">
              <a:buSzPct val="100000"/>
              <a:buFont typeface="Arial"/>
              <a:buChar char="•"/>
              <a:defRPr sz="1500" i="1">
                <a:solidFill>
                  <a:srgbClr val="222222"/>
                </a:solidFill>
              </a:defRPr>
            </a:pPr>
            <a:r>
              <a:t>Empowered with service and customer satisfaction.</a:t>
            </a:r>
          </a:p>
          <a:p>
            <a:pPr marL="285750" indent="-285750">
              <a:buSzPct val="100000"/>
              <a:buFont typeface="Arial"/>
              <a:buChar char="•"/>
              <a:defRPr sz="1500" i="1">
                <a:solidFill>
                  <a:srgbClr val="222222"/>
                </a:solidFill>
              </a:defRPr>
            </a:pPr>
            <a:r>
              <a:t>He lives the philosophy of win-win</a:t>
            </a:r>
          </a:p>
          <a:p>
            <a:pPr marL="285750" indent="-285750">
              <a:buSzPct val="100000"/>
              <a:buFont typeface="Arial"/>
              <a:buChar char="•"/>
              <a:defRPr sz="1500" i="1">
                <a:solidFill>
                  <a:srgbClr val="222222"/>
                </a:solidFill>
              </a:defRPr>
            </a:pPr>
            <a:r>
              <a:t>Seeks to make a relationship and not a transaction.</a:t>
            </a:r>
          </a:p>
          <a:p>
            <a:pPr>
              <a:defRPr sz="1500" i="1">
                <a:solidFill>
                  <a:srgbClr val="222222"/>
                </a:solidFill>
              </a:defRPr>
            </a:pPr>
            <a:r>
              <a:t> </a:t>
            </a:r>
          </a:p>
          <a:p>
            <a:pPr>
              <a:defRPr sz="1500" i="1">
                <a:solidFill>
                  <a:srgbClr val="222222"/>
                </a:solidFill>
              </a:defRPr>
            </a:pPr>
            <a:r>
              <a:t> For this and many other reasons, I recommend him</a:t>
            </a:r>
          </a:p>
          <a:p>
            <a:pPr>
              <a:defRPr sz="1500" i="1">
                <a:solidFill>
                  <a:srgbClr val="222222"/>
                </a:solidFill>
              </a:defRPr>
            </a:pPr>
            <a:r>
              <a:t> </a:t>
            </a:r>
          </a:p>
          <a:p>
            <a:pPr>
              <a:defRPr sz="1500" i="1">
                <a:solidFill>
                  <a:srgbClr val="222222"/>
                </a:solidFill>
              </a:defRPr>
            </a:pPr>
            <a:r>
              <a:t>Camilo Fernández 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descr="Picture 4"/>
          <p:cNvPicPr>
            <a:picLocks noChangeAspect="1"/>
          </p:cNvPicPr>
          <p:nvPr/>
        </p:nvPicPr>
        <p:blipFill>
          <a:blip r:embed="rId2"/>
          <a:stretch>
            <a:fillRect/>
          </a:stretch>
        </p:blipFill>
        <p:spPr>
          <a:xfrm>
            <a:off x="0" y="0"/>
            <a:ext cx="12184603" cy="6858000"/>
          </a:xfrm>
          <a:prstGeom prst="rect">
            <a:avLst/>
          </a:prstGeom>
          <a:ln w="12700">
            <a:miter lim="400000"/>
          </a:ln>
        </p:spPr>
      </p:pic>
      <p:sp>
        <p:nvSpPr>
          <p:cNvPr id="225" name="TextBox 19"/>
          <p:cNvSpPr txBox="1"/>
          <p:nvPr/>
        </p:nvSpPr>
        <p:spPr>
          <a:xfrm>
            <a:off x="3057836" y="383685"/>
            <a:ext cx="5861677" cy="10535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ts val="3800"/>
              </a:lnSpc>
              <a:defRPr sz="3200">
                <a:latin typeface="Bebas Neue Bold"/>
                <a:ea typeface="Bebas Neue Bold"/>
                <a:cs typeface="Bebas Neue Bold"/>
                <a:sym typeface="Bebas Neue Bold"/>
              </a:defRPr>
            </a:lvl1pPr>
          </a:lstStyle>
          <a:p>
            <a:r>
              <a:t>WHAT SOME OF OUR CLIENTS SAY</a:t>
            </a:r>
          </a:p>
        </p:txBody>
      </p:sp>
      <p:sp>
        <p:nvSpPr>
          <p:cNvPr id="226" name="Rectángulo 3"/>
          <p:cNvSpPr txBox="1"/>
          <p:nvPr/>
        </p:nvSpPr>
        <p:spPr>
          <a:xfrm>
            <a:off x="928530" y="2558817"/>
            <a:ext cx="4258615" cy="1539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i="1">
                <a:solidFill>
                  <a:srgbClr val="222222"/>
                </a:solidFill>
              </a:defRPr>
            </a:pPr>
            <a:r>
              <a:t>“I can highly recommend working with Joao. The result and the professionalism working trough the entire process of selling your property is world class."</a:t>
            </a:r>
          </a:p>
          <a:p>
            <a:pPr>
              <a:defRPr sz="1600" i="1">
                <a:solidFill>
                  <a:srgbClr val="222222"/>
                </a:solidFill>
              </a:defRPr>
            </a:pPr>
            <a:endParaRPr/>
          </a:p>
        </p:txBody>
      </p:sp>
      <p:sp>
        <p:nvSpPr>
          <p:cNvPr id="227" name="1 Rectángulo"/>
          <p:cNvSpPr txBox="1"/>
          <p:nvPr/>
        </p:nvSpPr>
        <p:spPr>
          <a:xfrm>
            <a:off x="6503830" y="2367171"/>
            <a:ext cx="5463682" cy="2021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i="1">
                <a:solidFill>
                  <a:srgbClr val="222222"/>
                </a:solidFill>
              </a:defRPr>
            </a:lvl1pPr>
          </a:lstStyle>
          <a:p>
            <a:r>
              <a:t>The experience of having been advised by Joao for the purchase of property has been very satisfactory because he knows how to interpret the needs of his clients well and knows how to filter and present the offers that meet these requirements. He also advises us well on the way to structure the purchase and sale arrangements: as well as good knowledge of procedures and legal aspects. Personally I had a very good experience working with Joao.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descr="Picture 4"/>
          <p:cNvPicPr>
            <a:picLocks noChangeAspect="1"/>
          </p:cNvPicPr>
          <p:nvPr/>
        </p:nvPicPr>
        <p:blipFill>
          <a:blip r:embed="rId2"/>
          <a:stretch>
            <a:fillRect/>
          </a:stretch>
        </p:blipFill>
        <p:spPr>
          <a:xfrm>
            <a:off x="0" y="0"/>
            <a:ext cx="12184603" cy="6858000"/>
          </a:xfrm>
          <a:prstGeom prst="rect">
            <a:avLst/>
          </a:prstGeom>
          <a:ln w="12700">
            <a:miter lim="400000"/>
          </a:ln>
        </p:spPr>
      </p:pic>
      <p:sp>
        <p:nvSpPr>
          <p:cNvPr id="225" name="TextBox 19"/>
          <p:cNvSpPr txBox="1"/>
          <p:nvPr/>
        </p:nvSpPr>
        <p:spPr>
          <a:xfrm>
            <a:off x="3057836" y="383685"/>
            <a:ext cx="5861677" cy="10535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ts val="3800"/>
              </a:lnSpc>
              <a:defRPr sz="3200">
                <a:latin typeface="Bebas Neue Bold"/>
                <a:ea typeface="Bebas Neue Bold"/>
                <a:cs typeface="Bebas Neue Bold"/>
                <a:sym typeface="Bebas Neue Bold"/>
              </a:defRPr>
            </a:lvl1pPr>
          </a:lstStyle>
          <a:p>
            <a:r>
              <a:t>WHAT SOME OF OUR CLIENTS SAY</a:t>
            </a:r>
          </a:p>
        </p:txBody>
      </p:sp>
      <p:sp>
        <p:nvSpPr>
          <p:cNvPr id="226" name="Rectángulo 3"/>
          <p:cNvSpPr txBox="1"/>
          <p:nvPr/>
        </p:nvSpPr>
        <p:spPr>
          <a:xfrm>
            <a:off x="928528" y="2204864"/>
            <a:ext cx="4258615" cy="353943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i="1">
                <a:solidFill>
                  <a:srgbClr val="222222"/>
                </a:solidFill>
              </a:defRPr>
            </a:pPr>
            <a:r>
              <a:rPr dirty="0"/>
              <a:t>“</a:t>
            </a:r>
            <a:r>
              <a:rPr lang="en-US" dirty="0"/>
              <a:t>I want to express my sincere congratulations for the excellent attention provided during the process of buying a property on a beach in Nicaragua. You were a very patient, persistent, honest property sales agent, dedicated in detail and especially with great tact to close the purchase.</a:t>
            </a:r>
          </a:p>
          <a:p>
            <a:pPr>
              <a:defRPr sz="1600" i="1">
                <a:solidFill>
                  <a:srgbClr val="222222"/>
                </a:solidFill>
              </a:defRPr>
            </a:pPr>
            <a:endParaRPr lang="en-US" dirty="0"/>
          </a:p>
          <a:p>
            <a:pPr>
              <a:defRPr sz="1600" i="1">
                <a:solidFill>
                  <a:srgbClr val="222222"/>
                </a:solidFill>
              </a:defRPr>
            </a:pPr>
            <a:r>
              <a:rPr lang="en-US" dirty="0"/>
              <a:t>With closed eyes I would recommend you to anyone interested in making a purchase. "</a:t>
            </a:r>
          </a:p>
          <a:p>
            <a:pPr>
              <a:defRPr sz="1600" i="1">
                <a:solidFill>
                  <a:srgbClr val="222222"/>
                </a:solidFill>
              </a:defRPr>
            </a:pPr>
            <a:endParaRPr lang="en-US" dirty="0"/>
          </a:p>
          <a:p>
            <a:pPr>
              <a:defRPr sz="1600" i="1">
                <a:solidFill>
                  <a:srgbClr val="222222"/>
                </a:solidFill>
              </a:defRPr>
            </a:pPr>
            <a:endParaRPr lang="en-US" dirty="0"/>
          </a:p>
          <a:p>
            <a:pPr>
              <a:defRPr sz="1600" i="1">
                <a:solidFill>
                  <a:srgbClr val="222222"/>
                </a:solidFill>
              </a:defRPr>
            </a:pPr>
            <a:r>
              <a:rPr lang="en-US" dirty="0"/>
              <a:t>A friend.</a:t>
            </a:r>
            <a:endParaRPr dirty="0"/>
          </a:p>
          <a:p>
            <a:pPr>
              <a:defRPr sz="1600" i="1">
                <a:solidFill>
                  <a:srgbClr val="222222"/>
                </a:solidFill>
              </a:defRPr>
            </a:pPr>
            <a:endParaRPr dirty="0"/>
          </a:p>
        </p:txBody>
      </p:sp>
    </p:spTree>
    <p:extLst>
      <p:ext uri="{BB962C8B-B14F-4D97-AF65-F5344CB8AC3E}">
        <p14:creationId xmlns:p14="http://schemas.microsoft.com/office/powerpoint/2010/main" val="30892226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2" descr="Picture 2"/>
          <p:cNvPicPr>
            <a:picLocks noChangeAspect="1"/>
          </p:cNvPicPr>
          <p:nvPr/>
        </p:nvPicPr>
        <p:blipFill>
          <a:blip r:embed="rId2"/>
          <a:stretch>
            <a:fillRect/>
          </a:stretch>
        </p:blipFill>
        <p:spPr>
          <a:xfrm>
            <a:off x="3699" y="0"/>
            <a:ext cx="12184603" cy="6858000"/>
          </a:xfrm>
          <a:prstGeom prst="rect">
            <a:avLst/>
          </a:prstGeom>
          <a:ln w="12700">
            <a:miter lim="400000"/>
          </a:ln>
        </p:spPr>
      </p:pic>
      <p:sp>
        <p:nvSpPr>
          <p:cNvPr id="230" name="TextBox 19"/>
          <p:cNvSpPr txBox="1"/>
          <p:nvPr/>
        </p:nvSpPr>
        <p:spPr>
          <a:xfrm>
            <a:off x="1055697" y="1851167"/>
            <a:ext cx="1934281" cy="58266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ts val="3800"/>
              </a:lnSpc>
              <a:defRPr sz="3600">
                <a:solidFill>
                  <a:srgbClr val="FFFFFF"/>
                </a:solidFill>
                <a:latin typeface="Bebas Neue Bold"/>
                <a:ea typeface="Bebas Neue Bold"/>
                <a:cs typeface="Bebas Neue Bold"/>
                <a:sym typeface="Bebas Neue Bold"/>
              </a:defRPr>
            </a:lvl1pPr>
          </a:lstStyle>
          <a:p>
            <a:r>
              <a:t>Donation</a:t>
            </a:r>
          </a:p>
        </p:txBody>
      </p:sp>
      <p:sp>
        <p:nvSpPr>
          <p:cNvPr id="231" name="TextBox 24"/>
          <p:cNvSpPr txBox="1"/>
          <p:nvPr/>
        </p:nvSpPr>
        <p:spPr>
          <a:xfrm>
            <a:off x="675249" y="2526553"/>
            <a:ext cx="3847967" cy="99161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just">
              <a:lnSpc>
                <a:spcPts val="2400"/>
              </a:lnSpc>
              <a:defRPr sz="1600">
                <a:solidFill>
                  <a:srgbClr val="FFFFFF"/>
                </a:solidFill>
                <a:latin typeface="Helvetica LT Std Cond"/>
                <a:ea typeface="Helvetica LT Std Cond"/>
                <a:cs typeface="Helvetica LT Std Cond"/>
                <a:sym typeface="Helvetica LT Std Cond"/>
              </a:defRPr>
            </a:lvl1pPr>
          </a:lstStyle>
          <a:p>
            <a:r>
              <a:t>10% of the commission generated will be donated to organizations such as the following:</a:t>
            </a:r>
          </a:p>
        </p:txBody>
      </p:sp>
      <p:pic>
        <p:nvPicPr>
          <p:cNvPr id="232" name="Picture 8" descr="Picture 8"/>
          <p:cNvPicPr>
            <a:picLocks noChangeAspect="1"/>
          </p:cNvPicPr>
          <p:nvPr/>
        </p:nvPicPr>
        <p:blipFill>
          <a:blip r:embed="rId3"/>
          <a:stretch>
            <a:fillRect/>
          </a:stretch>
        </p:blipFill>
        <p:spPr>
          <a:xfrm>
            <a:off x="5810258" y="1851167"/>
            <a:ext cx="2644811" cy="523151"/>
          </a:xfrm>
          <a:prstGeom prst="rect">
            <a:avLst/>
          </a:prstGeom>
          <a:ln w="12700">
            <a:miter lim="400000"/>
          </a:ln>
        </p:spPr>
      </p:pic>
      <p:pic>
        <p:nvPicPr>
          <p:cNvPr id="233" name="Picture 10" descr="Picture 10"/>
          <p:cNvPicPr>
            <a:picLocks noChangeAspect="1"/>
          </p:cNvPicPr>
          <p:nvPr/>
        </p:nvPicPr>
        <p:blipFill>
          <a:blip r:embed="rId4"/>
          <a:stretch>
            <a:fillRect/>
          </a:stretch>
        </p:blipFill>
        <p:spPr>
          <a:xfrm>
            <a:off x="5810258" y="3038361"/>
            <a:ext cx="1920655" cy="512797"/>
          </a:xfrm>
          <a:prstGeom prst="rect">
            <a:avLst/>
          </a:prstGeom>
          <a:ln w="12700">
            <a:miter lim="400000"/>
          </a:ln>
        </p:spPr>
      </p:pic>
      <p:pic>
        <p:nvPicPr>
          <p:cNvPr id="234" name="Picture 13" descr="Picture 13"/>
          <p:cNvPicPr>
            <a:picLocks noChangeAspect="1"/>
          </p:cNvPicPr>
          <p:nvPr/>
        </p:nvPicPr>
        <p:blipFill>
          <a:blip r:embed="rId5"/>
          <a:stretch>
            <a:fillRect/>
          </a:stretch>
        </p:blipFill>
        <p:spPr>
          <a:xfrm>
            <a:off x="5765267" y="4165096"/>
            <a:ext cx="2734793" cy="515405"/>
          </a:xfrm>
          <a:prstGeom prst="rect">
            <a:avLst/>
          </a:prstGeom>
          <a:ln w="12700">
            <a:miter lim="400000"/>
          </a:ln>
        </p:spPr>
      </p:pic>
      <p:pic>
        <p:nvPicPr>
          <p:cNvPr id="235" name="Picture 15" descr="Picture 15"/>
          <p:cNvPicPr>
            <a:picLocks noChangeAspect="1"/>
          </p:cNvPicPr>
          <p:nvPr/>
        </p:nvPicPr>
        <p:blipFill>
          <a:blip r:embed="rId6"/>
          <a:stretch>
            <a:fillRect/>
          </a:stretch>
        </p:blipFill>
        <p:spPr>
          <a:xfrm>
            <a:off x="9003237" y="1757822"/>
            <a:ext cx="2064605" cy="666599"/>
          </a:xfrm>
          <a:prstGeom prst="rect">
            <a:avLst/>
          </a:prstGeom>
          <a:ln w="12700">
            <a:miter lim="400000"/>
          </a:ln>
        </p:spPr>
      </p:pic>
      <p:pic>
        <p:nvPicPr>
          <p:cNvPr id="236" name="Picture 17" descr="Picture 17"/>
          <p:cNvPicPr>
            <a:picLocks noChangeAspect="1"/>
          </p:cNvPicPr>
          <p:nvPr/>
        </p:nvPicPr>
        <p:blipFill>
          <a:blip r:embed="rId7"/>
          <a:stretch>
            <a:fillRect/>
          </a:stretch>
        </p:blipFill>
        <p:spPr>
          <a:xfrm>
            <a:off x="9017954" y="3101405"/>
            <a:ext cx="2049887" cy="71746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lson Obando\Down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21227"/>
            <a:ext cx="7200800" cy="6384772"/>
          </a:xfrm>
          <a:prstGeom prst="rect">
            <a:avLst/>
          </a:prstGeom>
          <a:noFill/>
          <a:extLst>
            <a:ext uri="{909E8E84-426E-40DD-AFC4-6F175D3DCCD1}">
              <a14:hiddenFill xmlns:a14="http://schemas.microsoft.com/office/drawing/2010/main">
                <a:solidFill>
                  <a:srgbClr val="FFFFFF"/>
                </a:solidFill>
              </a14:hiddenFill>
            </a:ext>
          </a:extLst>
        </p:spPr>
      </p:pic>
      <p:pic>
        <p:nvPicPr>
          <p:cNvPr id="7" name="SP-NEW-2.png" descr="SP-NEW-2.png"/>
          <p:cNvPicPr>
            <a:picLocks noChangeAspect="1"/>
          </p:cNvPicPr>
          <p:nvPr/>
        </p:nvPicPr>
        <p:blipFill>
          <a:blip r:embed="rId3"/>
          <a:stretch>
            <a:fillRect/>
          </a:stretch>
        </p:blipFill>
        <p:spPr>
          <a:xfrm>
            <a:off x="8184232" y="4653136"/>
            <a:ext cx="3490855" cy="734402"/>
          </a:xfrm>
          <a:prstGeom prst="rect">
            <a:avLst/>
          </a:prstGeom>
          <a:ln w="12700">
            <a:miter lim="400000"/>
          </a:ln>
        </p:spPr>
      </p:pic>
    </p:spTree>
    <p:extLst>
      <p:ext uri="{BB962C8B-B14F-4D97-AF65-F5344CB8AC3E}">
        <p14:creationId xmlns:p14="http://schemas.microsoft.com/office/powerpoint/2010/main" val="159738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Sajonia-37.jpg" descr="Sajonia-37.jpg"/>
          <p:cNvPicPr>
            <a:picLocks noChangeAspect="1"/>
          </p:cNvPicPr>
          <p:nvPr/>
        </p:nvPicPr>
        <p:blipFill>
          <a:blip r:embed="rId2"/>
          <a:srcRect l="7320" t="1296" r="30059"/>
          <a:stretch>
            <a:fillRect/>
          </a:stretch>
        </p:blipFill>
        <p:spPr>
          <a:xfrm>
            <a:off x="6055686" y="44449"/>
            <a:ext cx="6434616" cy="6769102"/>
          </a:xfrm>
          <a:prstGeom prst="rect">
            <a:avLst/>
          </a:prstGeom>
          <a:ln w="12700">
            <a:miter lim="400000"/>
          </a:ln>
          <a:effectLst>
            <a:reflection stA="50000" endPos="40000" dir="5400000" sy="-100000" algn="bl" rotWithShape="0"/>
          </a:effectLst>
        </p:spPr>
      </p:pic>
      <p:sp>
        <p:nvSpPr>
          <p:cNvPr id="244" name="TextBox 18"/>
          <p:cNvSpPr txBox="1"/>
          <p:nvPr/>
        </p:nvSpPr>
        <p:spPr>
          <a:xfrm>
            <a:off x="6205577" y="6443131"/>
            <a:ext cx="2134013" cy="256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100" b="1" u="sng" spc="36">
                <a:solidFill>
                  <a:srgbClr val="0563C1"/>
                </a:solidFill>
                <a:uFill>
                  <a:solidFill>
                    <a:srgbClr val="0563C1"/>
                  </a:solidFill>
                </a:uFill>
                <a:latin typeface="Helvetica LT Std"/>
                <a:ea typeface="Helvetica LT Std"/>
                <a:cs typeface="Helvetica LT Std"/>
                <a:sym typeface="Helvetica LT Std"/>
                <a:hlinkClick r:id="rId3"/>
              </a:defRPr>
            </a:lvl1pPr>
          </a:lstStyle>
          <a:p>
            <a:pPr>
              <a:defRPr>
                <a:solidFill>
                  <a:srgbClr val="FFFFFF"/>
                </a:solidFill>
              </a:defRPr>
            </a:pPr>
            <a:r>
              <a:rPr>
                <a:solidFill>
                  <a:srgbClr val="0563C1"/>
                </a:solidFill>
                <a:hlinkClick r:id="rId3"/>
              </a:rPr>
              <a:t>www.selvapacifica.com</a:t>
            </a:r>
          </a:p>
        </p:txBody>
      </p:sp>
      <p:sp>
        <p:nvSpPr>
          <p:cNvPr id="245" name="TextBox 21"/>
          <p:cNvSpPr txBox="1"/>
          <p:nvPr/>
        </p:nvSpPr>
        <p:spPr>
          <a:xfrm>
            <a:off x="754182" y="1632605"/>
            <a:ext cx="4931478" cy="359278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ts val="2300"/>
              </a:lnSpc>
              <a:spcBef>
                <a:spcPts val="600"/>
              </a:spcBef>
              <a:defRPr sz="1600" b="1">
                <a:solidFill>
                  <a:srgbClr val="303030"/>
                </a:solidFill>
              </a:defRPr>
            </a:pPr>
            <a:r>
              <a:rPr dirty="0"/>
              <a:t>Selva Pacifica Luxury Rentals </a:t>
            </a:r>
            <a:r>
              <a:rPr b="0" dirty="0"/>
              <a:t>is re-invigorating the concept of luxury in southern Nicaragua. Formed in 2018 as a response to the lack of a trusted luxury brand for independent vacation rentals in Nicaragua, Selva Pacifica focuses on a small collection of exclusive, hand picked luxury homes. We provide a full service package for marketing, booking and securing rental for home owners, while simultaneously provide guests support, from time of booking to the completion of their vacation. Our clients—both guests and owners—are provided with personalized and detailed, one-on-one, assistance from our team members at Selva Pacifica.</a:t>
            </a:r>
          </a:p>
        </p:txBody>
      </p:sp>
      <p:pic>
        <p:nvPicPr>
          <p:cNvPr id="6" name="SP-NEW-2.png" descr="SP-NEW-2.png"/>
          <p:cNvPicPr>
            <a:picLocks noChangeAspect="1"/>
          </p:cNvPicPr>
          <p:nvPr/>
        </p:nvPicPr>
        <p:blipFill>
          <a:blip r:embed="rId4"/>
          <a:stretch>
            <a:fillRect/>
          </a:stretch>
        </p:blipFill>
        <p:spPr>
          <a:xfrm>
            <a:off x="721243" y="764704"/>
            <a:ext cx="4552735" cy="64101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Picture 2"/>
          <p:cNvPicPr>
            <a:picLocks noChangeAspect="1"/>
          </p:cNvPicPr>
          <p:nvPr/>
        </p:nvPicPr>
        <p:blipFill>
          <a:blip r:embed="rId2"/>
          <a:stretch>
            <a:fillRect/>
          </a:stretch>
        </p:blipFill>
        <p:spPr>
          <a:xfrm>
            <a:off x="0" y="-27384"/>
            <a:ext cx="12184603" cy="6858000"/>
          </a:xfrm>
          <a:prstGeom prst="rect">
            <a:avLst/>
          </a:prstGeom>
          <a:ln w="12700">
            <a:miter lim="400000"/>
          </a:ln>
        </p:spPr>
      </p:pic>
      <p:sp>
        <p:nvSpPr>
          <p:cNvPr id="127" name="TextBox 16"/>
          <p:cNvSpPr txBox="1"/>
          <p:nvPr/>
        </p:nvSpPr>
        <p:spPr>
          <a:xfrm>
            <a:off x="4871864" y="404664"/>
            <a:ext cx="1515798" cy="57964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3800"/>
              </a:lnSpc>
              <a:defRPr sz="4000">
                <a:solidFill>
                  <a:srgbClr val="FFFFFF"/>
                </a:solidFill>
                <a:latin typeface="Bebas Neue Bold"/>
                <a:ea typeface="Bebas Neue Bold"/>
                <a:cs typeface="Bebas Neue Bold"/>
                <a:sym typeface="Bebas Neue Bold"/>
              </a:defRPr>
            </a:lvl1pPr>
          </a:lstStyle>
          <a:p>
            <a:r>
              <a:rPr lang="es-NI" dirty="0"/>
              <a:t>TEAM</a:t>
            </a:r>
            <a:endParaRPr dirty="0"/>
          </a:p>
        </p:txBody>
      </p:sp>
      <p:pic>
        <p:nvPicPr>
          <p:cNvPr id="138" name="Picture 5" descr="Picture 5"/>
          <p:cNvPicPr>
            <a:picLocks noChangeAspect="1"/>
          </p:cNvPicPr>
          <p:nvPr/>
        </p:nvPicPr>
        <p:blipFill>
          <a:blip r:embed="rId3"/>
          <a:srcRect l="39820" t="43670"/>
          <a:stretch>
            <a:fillRect/>
          </a:stretch>
        </p:blipFill>
        <p:spPr>
          <a:xfrm>
            <a:off x="8884904" y="5117662"/>
            <a:ext cx="3303396" cy="1740337"/>
          </a:xfrm>
          <a:prstGeom prst="rect">
            <a:avLst/>
          </a:prstGeom>
          <a:ln w="12700">
            <a:miter lim="400000"/>
          </a:ln>
        </p:spPr>
      </p:pic>
      <p:sp>
        <p:nvSpPr>
          <p:cNvPr id="12" name="TextBox 21"/>
          <p:cNvSpPr txBox="1"/>
          <p:nvPr/>
        </p:nvSpPr>
        <p:spPr>
          <a:xfrm>
            <a:off x="1127448" y="1372456"/>
            <a:ext cx="2777361" cy="364715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200" b="1" spc="-150">
                <a:solidFill>
                  <a:srgbClr val="FFFFFF"/>
                </a:solidFill>
                <a:latin typeface="Helvetica LT Std"/>
                <a:ea typeface="Helvetica LT Std"/>
                <a:cs typeface="Helvetica LT Std"/>
                <a:sym typeface="Helvetica LT Std"/>
              </a:defRPr>
            </a:lvl1pPr>
          </a:lstStyle>
          <a:p>
            <a:r>
              <a:rPr lang="es-NI" dirty="0"/>
              <a:t>Laura Johnson</a:t>
            </a:r>
          </a:p>
          <a:p>
            <a:r>
              <a:rPr lang="es-NI" sz="1400" i="1" spc="0" dirty="0" err="1">
                <a:latin typeface="Helvetica LT Std Light"/>
                <a:ea typeface="Helvetica LT Std Light"/>
                <a:cs typeface="Helvetica LT Std Light"/>
                <a:sym typeface="Helvetica LT Std Light"/>
              </a:rPr>
              <a:t>Chief</a:t>
            </a:r>
            <a:r>
              <a:rPr lang="es-NI" sz="1400" i="1" spc="0" dirty="0">
                <a:latin typeface="Helvetica LT Std Light"/>
                <a:ea typeface="Helvetica LT Std Light"/>
                <a:cs typeface="Helvetica LT Std Light"/>
                <a:sym typeface="Helvetica LT Std Light"/>
              </a:rPr>
              <a:t> Marketing </a:t>
            </a:r>
            <a:r>
              <a:rPr lang="es-NI" sz="1400" i="1" spc="0" dirty="0" err="1">
                <a:latin typeface="Helvetica LT Std Light"/>
                <a:ea typeface="Helvetica LT Std Light"/>
                <a:cs typeface="Helvetica LT Std Light"/>
                <a:sym typeface="Helvetica LT Std Light"/>
              </a:rPr>
              <a:t>Officer</a:t>
            </a:r>
            <a:endParaRPr lang="es-NI" sz="1400" i="1" spc="0" dirty="0">
              <a:latin typeface="Helvetica LT Std Light"/>
              <a:ea typeface="Helvetica LT Std Light"/>
              <a:cs typeface="Helvetica LT Std Light"/>
              <a:sym typeface="Helvetica LT Std Light"/>
            </a:endParaRPr>
          </a:p>
          <a:p>
            <a:r>
              <a:rPr lang="es-NI" sz="1400" dirty="0" err="1"/>
              <a:t>Communications</a:t>
            </a:r>
            <a:r>
              <a:rPr lang="es-NI" sz="1400" dirty="0"/>
              <a:t> </a:t>
            </a:r>
            <a:r>
              <a:rPr lang="es-NI" sz="1400" dirty="0" err="1"/>
              <a:t>Officer</a:t>
            </a:r>
            <a:endParaRPr lang="es-NI" sz="1400" dirty="0"/>
          </a:p>
          <a:p>
            <a:r>
              <a:rPr lang="es-NI" sz="1600" spc="0" dirty="0">
                <a:latin typeface="Helvetica LT Std Light"/>
                <a:ea typeface="Helvetica LT Std Light"/>
                <a:cs typeface="Helvetica LT Std Light"/>
                <a:sym typeface="Helvetica LT Std Light"/>
              </a:rPr>
              <a:t>(001) 416-553-6772</a:t>
            </a:r>
          </a:p>
          <a:p>
            <a:r>
              <a:rPr lang="es-NI" sz="1400" b="0" spc="0" dirty="0">
                <a:latin typeface="Helvetica LT Std Light"/>
                <a:ea typeface="Helvetica LT Std Light"/>
                <a:cs typeface="Helvetica LT Std Light"/>
                <a:sym typeface="Helvetica LT Std Light"/>
              </a:rPr>
              <a:t>selvapacifica@icloud.com</a:t>
            </a:r>
          </a:p>
          <a:p>
            <a:endParaRPr lang="es-NI" sz="1400" dirty="0"/>
          </a:p>
          <a:p>
            <a:endParaRPr lang="es-NI" sz="1400" i="1" spc="0" dirty="0">
              <a:latin typeface="Helvetica LT Std Light"/>
              <a:ea typeface="Helvetica LT Std Light"/>
              <a:cs typeface="Helvetica LT Std Light"/>
              <a:sym typeface="Helvetica LT Std Light"/>
            </a:endParaRPr>
          </a:p>
          <a:p>
            <a:endParaRPr lang="es-NI" sz="1400" i="1" spc="0" dirty="0">
              <a:latin typeface="Helvetica LT Std Light"/>
              <a:ea typeface="Helvetica LT Std Light"/>
              <a:cs typeface="Helvetica LT Std Light"/>
              <a:sym typeface="Helvetica LT Std Light"/>
            </a:endParaRPr>
          </a:p>
          <a:p>
            <a:endParaRPr lang="es-NI" dirty="0"/>
          </a:p>
          <a:p>
            <a:endParaRPr lang="es-NI" dirty="0"/>
          </a:p>
          <a:p>
            <a:endParaRPr dirty="0"/>
          </a:p>
        </p:txBody>
      </p:sp>
      <p:sp>
        <p:nvSpPr>
          <p:cNvPr id="13" name="TextBox 21"/>
          <p:cNvSpPr txBox="1"/>
          <p:nvPr/>
        </p:nvSpPr>
        <p:spPr>
          <a:xfrm>
            <a:off x="7424308" y="1340768"/>
            <a:ext cx="3165288" cy="30008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200" b="1" spc="-150">
                <a:solidFill>
                  <a:srgbClr val="FFFFFF"/>
                </a:solidFill>
                <a:latin typeface="Helvetica LT Std"/>
                <a:ea typeface="Helvetica LT Std"/>
                <a:cs typeface="Helvetica LT Std"/>
                <a:sym typeface="Helvetica LT Std"/>
              </a:defRPr>
            </a:lvl1pPr>
          </a:lstStyle>
          <a:p>
            <a:r>
              <a:rPr dirty="0"/>
              <a:t>Veronica Hueck</a:t>
            </a:r>
            <a:endParaRPr lang="es-NI" dirty="0"/>
          </a:p>
          <a:p>
            <a:r>
              <a:rPr lang="es-NI" sz="1400" i="1" spc="0" dirty="0">
                <a:latin typeface="Helvetica LT Std Light"/>
                <a:ea typeface="Helvetica LT Std Light"/>
                <a:cs typeface="Helvetica LT Std Light"/>
                <a:sym typeface="Helvetica LT Std Light"/>
              </a:rPr>
              <a:t>Rentals </a:t>
            </a:r>
            <a:r>
              <a:rPr lang="es-NI" sz="1400" i="1" spc="0" dirty="0" err="1">
                <a:latin typeface="Helvetica LT Std Light"/>
                <a:ea typeface="Helvetica LT Std Light"/>
                <a:cs typeface="Helvetica LT Std Light"/>
                <a:sym typeface="Helvetica LT Std Light"/>
              </a:rPr>
              <a:t>Specialist</a:t>
            </a:r>
            <a:r>
              <a:rPr lang="es-NI" sz="1400" i="1" spc="0" dirty="0">
                <a:latin typeface="Helvetica LT Std Light"/>
                <a:ea typeface="Helvetica LT Std Light"/>
                <a:cs typeface="Helvetica LT Std Light"/>
                <a:sym typeface="Helvetica LT Std Light"/>
              </a:rPr>
              <a:t>** (</a:t>
            </a:r>
            <a:r>
              <a:rPr lang="es-NI" sz="1400" i="1" spc="0" dirty="0" err="1">
                <a:latin typeface="Helvetica LT Std Light"/>
                <a:ea typeface="Helvetica LT Std Light"/>
                <a:cs typeface="Helvetica LT Std Light"/>
                <a:sym typeface="Helvetica LT Std Light"/>
              </a:rPr>
              <a:t>Meet</a:t>
            </a:r>
            <a:r>
              <a:rPr lang="es-NI" sz="1400" i="1" spc="0" dirty="0">
                <a:latin typeface="Helvetica LT Std Light"/>
                <a:ea typeface="Helvetica LT Std Light"/>
                <a:cs typeface="Helvetica LT Std Light"/>
                <a:sym typeface="Helvetica LT Std Light"/>
              </a:rPr>
              <a:t> &amp; </a:t>
            </a:r>
            <a:r>
              <a:rPr lang="es-NI" sz="1400" i="1" spc="0" dirty="0" err="1">
                <a:latin typeface="Helvetica LT Std Light"/>
                <a:ea typeface="Helvetica LT Std Light"/>
                <a:cs typeface="Helvetica LT Std Light"/>
                <a:sym typeface="Helvetica LT Std Light"/>
              </a:rPr>
              <a:t>Greet</a:t>
            </a:r>
            <a:r>
              <a:rPr lang="es-NI" sz="1400" i="1" spc="0" dirty="0">
                <a:latin typeface="Helvetica LT Std Light"/>
                <a:ea typeface="Helvetica LT Std Light"/>
                <a:cs typeface="Helvetica LT Std Light"/>
                <a:sym typeface="Helvetica LT Std Light"/>
              </a:rPr>
              <a:t>)</a:t>
            </a:r>
          </a:p>
          <a:p>
            <a:r>
              <a:rPr lang="es-NI" sz="1400" i="1" spc="0" dirty="0">
                <a:latin typeface="Helvetica LT Std Light"/>
                <a:ea typeface="Helvetica LT Std Light"/>
                <a:cs typeface="Helvetica LT Std Light"/>
                <a:sym typeface="Helvetica LT Std Light"/>
              </a:rPr>
              <a:t>Oficina San Juan del Sur, Nicaragua</a:t>
            </a:r>
          </a:p>
          <a:p>
            <a:r>
              <a:rPr lang="es-NI" sz="1800" spc="0" dirty="0">
                <a:latin typeface="Helvetica LT Std Light"/>
                <a:ea typeface="Helvetica LT Std Light"/>
                <a:cs typeface="Helvetica LT Std Light"/>
                <a:sym typeface="Helvetica LT Std Light"/>
              </a:rPr>
              <a:t>(505) 8884 – 7337</a:t>
            </a:r>
          </a:p>
          <a:p>
            <a:r>
              <a:rPr lang="es-NI" sz="1500" b="0" spc="0" dirty="0">
                <a:latin typeface="Helvetica LT Std Light"/>
                <a:ea typeface="Helvetica LT Std Light"/>
                <a:cs typeface="Helvetica LT Std Light"/>
                <a:sym typeface="Helvetica LT Std Light"/>
              </a:rPr>
              <a:t>veronicahueck@gmail.com</a:t>
            </a:r>
          </a:p>
          <a:p>
            <a:endParaRPr lang="es-NI" dirty="0"/>
          </a:p>
          <a:p>
            <a:endParaRPr lang="es-NI" dirty="0"/>
          </a:p>
          <a:p>
            <a:endParaRPr dirty="0"/>
          </a:p>
        </p:txBody>
      </p:sp>
      <p:sp>
        <p:nvSpPr>
          <p:cNvPr id="14" name="TextBox 21"/>
          <p:cNvSpPr txBox="1"/>
          <p:nvPr/>
        </p:nvSpPr>
        <p:spPr>
          <a:xfrm>
            <a:off x="4511824" y="3099729"/>
            <a:ext cx="2500041" cy="36009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200" b="1" spc="-150">
                <a:solidFill>
                  <a:srgbClr val="FFFFFF"/>
                </a:solidFill>
                <a:latin typeface="Helvetica LT Std"/>
                <a:ea typeface="Helvetica LT Std"/>
                <a:cs typeface="Helvetica LT Std"/>
                <a:sym typeface="Helvetica LT Std"/>
              </a:defRPr>
            </a:lvl1pPr>
          </a:lstStyle>
          <a:p>
            <a:r>
              <a:rPr lang="es-NI" dirty="0"/>
              <a:t>Joel Johnson</a:t>
            </a:r>
          </a:p>
          <a:p>
            <a:r>
              <a:rPr lang="es-NI" sz="1400" i="1" spc="0" dirty="0">
                <a:latin typeface="Helvetica LT Std Light"/>
                <a:ea typeface="Helvetica LT Std Light"/>
                <a:cs typeface="Helvetica LT Std Light"/>
                <a:sym typeface="Helvetica LT Std Light"/>
              </a:rPr>
              <a:t>Director Content </a:t>
            </a:r>
            <a:r>
              <a:rPr lang="es-NI" sz="1400" i="1" spc="0" dirty="0" err="1">
                <a:latin typeface="Helvetica LT Std Light"/>
                <a:ea typeface="Helvetica LT Std Light"/>
                <a:cs typeface="Helvetica LT Std Light"/>
                <a:sym typeface="Helvetica LT Std Light"/>
              </a:rPr>
              <a:t>Strategy</a:t>
            </a:r>
            <a:endParaRPr lang="es-NI" sz="1400" i="1" spc="0" dirty="0">
              <a:latin typeface="Helvetica LT Std Light"/>
              <a:ea typeface="Helvetica LT Std Light"/>
              <a:cs typeface="Helvetica LT Std Light"/>
              <a:sym typeface="Helvetica LT Std Light"/>
            </a:endParaRPr>
          </a:p>
          <a:p>
            <a:r>
              <a:rPr lang="es-NI" sz="1400" dirty="0" err="1"/>
              <a:t>Photographer</a:t>
            </a:r>
            <a:endParaRPr lang="es-NI" sz="1400" dirty="0"/>
          </a:p>
          <a:p>
            <a:r>
              <a:rPr lang="es-NI" sz="1600" spc="0" dirty="0">
                <a:latin typeface="Helvetica LT Std Light"/>
                <a:ea typeface="Helvetica LT Std Light"/>
                <a:cs typeface="Helvetica LT Std Light"/>
                <a:sym typeface="Helvetica LT Std Light"/>
              </a:rPr>
              <a:t>(001) 647-239-5007</a:t>
            </a:r>
          </a:p>
          <a:p>
            <a:r>
              <a:rPr lang="es-NI" sz="1400" b="0" spc="0" dirty="0">
                <a:latin typeface="Helvetica LT Std Light"/>
                <a:ea typeface="Helvetica LT Std Light"/>
                <a:cs typeface="Helvetica LT Std Light"/>
                <a:sym typeface="Helvetica LT Std Light"/>
              </a:rPr>
              <a:t>joel.johnson@mac.com</a:t>
            </a:r>
          </a:p>
          <a:p>
            <a:endParaRPr lang="es-NI" sz="1400" dirty="0"/>
          </a:p>
          <a:p>
            <a:endParaRPr lang="es-NI" sz="1400" i="1" spc="0" dirty="0">
              <a:latin typeface="Helvetica LT Std Light"/>
              <a:ea typeface="Helvetica LT Std Light"/>
              <a:cs typeface="Helvetica LT Std Light"/>
              <a:sym typeface="Helvetica LT Std Light"/>
            </a:endParaRPr>
          </a:p>
          <a:p>
            <a:endParaRPr lang="es-NI" sz="1400" i="1" spc="0" dirty="0">
              <a:latin typeface="Helvetica LT Std Light"/>
              <a:ea typeface="Helvetica LT Std Light"/>
              <a:cs typeface="Helvetica LT Std Light"/>
              <a:sym typeface="Helvetica LT Std Light"/>
            </a:endParaRPr>
          </a:p>
          <a:p>
            <a:endParaRPr lang="es-NI" dirty="0"/>
          </a:p>
          <a:p>
            <a:endParaRPr lang="es-NI" dirty="0"/>
          </a:p>
          <a:p>
            <a:endParaRPr dirty="0"/>
          </a:p>
        </p:txBody>
      </p:sp>
      <p:pic>
        <p:nvPicPr>
          <p:cNvPr id="9" name="SP-NEW-2.png" descr="SP-NEW-2.png"/>
          <p:cNvPicPr>
            <a:picLocks noChangeAspect="1"/>
          </p:cNvPicPr>
          <p:nvPr/>
        </p:nvPicPr>
        <p:blipFill>
          <a:blip r:embed="rId4"/>
          <a:stretch>
            <a:fillRect/>
          </a:stretch>
        </p:blipFill>
        <p:spPr>
          <a:xfrm>
            <a:off x="7726815" y="5987831"/>
            <a:ext cx="2938928" cy="508284"/>
          </a:xfrm>
          <a:prstGeom prst="rect">
            <a:avLst/>
          </a:prstGeom>
          <a:ln w="12700">
            <a:miter lim="400000"/>
          </a:ln>
        </p:spPr>
      </p:pic>
    </p:spTree>
    <p:extLst>
      <p:ext uri="{BB962C8B-B14F-4D97-AF65-F5344CB8AC3E}">
        <p14:creationId xmlns:p14="http://schemas.microsoft.com/office/powerpoint/2010/main" val="13391104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descr="Picture 2"/>
          <p:cNvPicPr>
            <a:picLocks noChangeAspect="1"/>
          </p:cNvPicPr>
          <p:nvPr/>
        </p:nvPicPr>
        <p:blipFill>
          <a:blip r:embed="rId2"/>
          <a:stretch>
            <a:fillRect/>
          </a:stretch>
        </p:blipFill>
        <p:spPr>
          <a:xfrm>
            <a:off x="5753686" y="0"/>
            <a:ext cx="6434614" cy="6858000"/>
          </a:xfrm>
          <a:prstGeom prst="rect">
            <a:avLst/>
          </a:prstGeom>
          <a:ln w="12700">
            <a:miter lim="400000"/>
          </a:ln>
        </p:spPr>
      </p:pic>
      <p:sp>
        <p:nvSpPr>
          <p:cNvPr id="119" name="TextBox 18"/>
          <p:cNvSpPr txBox="1"/>
          <p:nvPr/>
        </p:nvSpPr>
        <p:spPr>
          <a:xfrm>
            <a:off x="9825077" y="474130"/>
            <a:ext cx="1712996" cy="231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900" b="1" spc="30">
                <a:solidFill>
                  <a:srgbClr val="FFFFFF"/>
                </a:solidFill>
                <a:latin typeface="Helvetica LT Std"/>
                <a:ea typeface="Helvetica LT Std"/>
                <a:cs typeface="Helvetica LT Std"/>
                <a:sym typeface="Helvetica LT Std"/>
              </a:defRPr>
            </a:lvl1pPr>
          </a:lstStyle>
          <a:p>
            <a:r>
              <a:t>WWW.KWNICARAGUA.COM</a:t>
            </a:r>
          </a:p>
        </p:txBody>
      </p:sp>
      <p:sp>
        <p:nvSpPr>
          <p:cNvPr id="120" name="TextBox 19"/>
          <p:cNvSpPr txBox="1"/>
          <p:nvPr/>
        </p:nvSpPr>
        <p:spPr>
          <a:xfrm>
            <a:off x="1062194" y="123609"/>
            <a:ext cx="3952763" cy="701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4000">
                <a:solidFill>
                  <a:srgbClr val="2687C8"/>
                </a:solidFill>
                <a:latin typeface="Bebas Neue Bold"/>
                <a:ea typeface="Bebas Neue Bold"/>
                <a:cs typeface="Bebas Neue Bold"/>
                <a:sym typeface="Bebas Neue Bold"/>
              </a:defRPr>
            </a:lvl1pPr>
          </a:lstStyle>
          <a:p>
            <a:r>
              <a:rPr b="1" dirty="0"/>
              <a:t>ABOUT US</a:t>
            </a:r>
          </a:p>
        </p:txBody>
      </p:sp>
      <p:sp>
        <p:nvSpPr>
          <p:cNvPr id="122" name="TextBox 21"/>
          <p:cNvSpPr txBox="1"/>
          <p:nvPr/>
        </p:nvSpPr>
        <p:spPr>
          <a:xfrm>
            <a:off x="660469" y="692696"/>
            <a:ext cx="4931475" cy="522598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lnSpc>
                <a:spcPts val="2300"/>
              </a:lnSpc>
              <a:spcBef>
                <a:spcPts val="600"/>
              </a:spcBef>
              <a:defRPr sz="1500">
                <a:solidFill>
                  <a:srgbClr val="303030"/>
                </a:solidFill>
              </a:defRPr>
            </a:pPr>
            <a:r>
              <a:rPr sz="1480" dirty="0"/>
              <a:t>Trinity Real Estate Nicaragua was born with the objective of making the area of the southern coast of Nicaragua as one of the most important tourist destinations in the Americas. This goal will be reached through the consultation of clients and promotion of key properties that will contribute to the correct and organic growth of the area. We believe with certainty that with our help in real estate, we can achieve our purpose together.</a:t>
            </a:r>
          </a:p>
          <a:p>
            <a:pPr algn="just">
              <a:lnSpc>
                <a:spcPts val="2300"/>
              </a:lnSpc>
              <a:spcBef>
                <a:spcPts val="600"/>
              </a:spcBef>
              <a:defRPr sz="1500">
                <a:solidFill>
                  <a:srgbClr val="303030"/>
                </a:solidFill>
              </a:defRPr>
            </a:pPr>
            <a:r>
              <a:rPr sz="1480" dirty="0"/>
              <a:t>We are always looking for tireless, entrepreneurial people, with a thirst for learning and growth to help us reach our goal and help our Nicaragua and its citizens to live in a more prosperous country.</a:t>
            </a:r>
          </a:p>
          <a:p>
            <a:pPr algn="just">
              <a:lnSpc>
                <a:spcPts val="2300"/>
              </a:lnSpc>
              <a:spcBef>
                <a:spcPts val="600"/>
              </a:spcBef>
              <a:defRPr sz="1500">
                <a:solidFill>
                  <a:srgbClr val="303030"/>
                </a:solidFill>
              </a:defRPr>
            </a:pPr>
            <a:r>
              <a:rPr sz="1480" dirty="0"/>
              <a:t>We want everyone around us to live incredible lives and reach their dreams and goals, and for all of us to improve the quality of our lives and our families.</a:t>
            </a:r>
          </a:p>
        </p:txBody>
      </p:sp>
      <p:sp>
        <p:nvSpPr>
          <p:cNvPr id="123" name="TextBox 26"/>
          <p:cNvSpPr txBox="1"/>
          <p:nvPr/>
        </p:nvSpPr>
        <p:spPr>
          <a:xfrm>
            <a:off x="2855640" y="6101265"/>
            <a:ext cx="1054015" cy="38728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just">
              <a:lnSpc>
                <a:spcPts val="2300"/>
              </a:lnSpc>
              <a:spcBef>
                <a:spcPts val="600"/>
              </a:spcBef>
              <a:defRPr sz="1400" b="1">
                <a:solidFill>
                  <a:srgbClr val="303030"/>
                </a:solidFill>
                <a:latin typeface="HelveticaNeueLT Std Cn"/>
                <a:ea typeface="HelveticaNeueLT Std Cn"/>
                <a:cs typeface="HelveticaNeueLT Std Cn"/>
                <a:sym typeface="HelveticaNeueLT Std Cn"/>
              </a:defRPr>
            </a:pPr>
            <a:endParaRPr b="0" dirty="0"/>
          </a:p>
        </p:txBody>
      </p:sp>
      <p:pic>
        <p:nvPicPr>
          <p:cNvPr id="124" name="Picture 7" descr="Picture 7"/>
          <p:cNvPicPr>
            <a:picLocks noChangeAspect="1"/>
          </p:cNvPicPr>
          <p:nvPr/>
        </p:nvPicPr>
        <p:blipFill>
          <a:blip r:embed="rId3"/>
          <a:stretch>
            <a:fillRect/>
          </a:stretch>
        </p:blipFill>
        <p:spPr>
          <a:xfrm>
            <a:off x="8490635" y="2705841"/>
            <a:ext cx="1666238" cy="1438065"/>
          </a:xfrm>
          <a:prstGeom prst="rect">
            <a:avLst/>
          </a:prstGeom>
          <a:ln w="12700">
            <a:miter lim="400000"/>
          </a:ln>
        </p:spPr>
      </p:pic>
      <p:pic>
        <p:nvPicPr>
          <p:cNvPr id="9" name="Picture 8" descr="Picture 8"/>
          <p:cNvPicPr>
            <a:picLocks noChangeAspect="1"/>
          </p:cNvPicPr>
          <p:nvPr/>
        </p:nvPicPr>
        <p:blipFill>
          <a:blip r:embed="rId4"/>
          <a:stretch>
            <a:fillRect/>
          </a:stretch>
        </p:blipFill>
        <p:spPr>
          <a:xfrm>
            <a:off x="633647" y="6035275"/>
            <a:ext cx="1780234" cy="467178"/>
          </a:xfrm>
          <a:prstGeom prst="rect">
            <a:avLst/>
          </a:prstGeom>
          <a:ln w="12700">
            <a:miter lim="400000"/>
          </a:ln>
        </p:spPr>
      </p:pic>
      <p:pic>
        <p:nvPicPr>
          <p:cNvPr id="11" name="Picture 20" descr="Picture 20"/>
          <p:cNvPicPr>
            <a:picLocks noChangeAspect="1"/>
          </p:cNvPicPr>
          <p:nvPr/>
        </p:nvPicPr>
        <p:blipFill>
          <a:blip r:embed="rId5"/>
          <a:stretch>
            <a:fillRect/>
          </a:stretch>
        </p:blipFill>
        <p:spPr>
          <a:xfrm>
            <a:off x="4439816" y="5966838"/>
            <a:ext cx="1048836" cy="48659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19"/>
          <p:cNvSpPr txBox="1"/>
          <p:nvPr/>
        </p:nvSpPr>
        <p:spPr>
          <a:xfrm>
            <a:off x="551384" y="332656"/>
            <a:ext cx="2645627" cy="119887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4000">
                <a:solidFill>
                  <a:srgbClr val="2687C8"/>
                </a:solidFill>
                <a:latin typeface="Bebas Neue Bold"/>
                <a:ea typeface="Bebas Neue Bold"/>
                <a:cs typeface="Bebas Neue Bold"/>
                <a:sym typeface="Bebas Neue Bold"/>
              </a:defRPr>
            </a:pPr>
            <a:r>
              <a:rPr dirty="0"/>
              <a:t>Perfil</a:t>
            </a:r>
          </a:p>
          <a:p>
            <a:pPr>
              <a:lnSpc>
                <a:spcPts val="3000"/>
              </a:lnSpc>
              <a:spcBef>
                <a:spcPts val="600"/>
              </a:spcBef>
              <a:defRPr sz="4000">
                <a:solidFill>
                  <a:srgbClr val="2687C8"/>
                </a:solidFill>
                <a:latin typeface="Bebas Neue Bold"/>
                <a:ea typeface="Bebas Neue Bold"/>
                <a:cs typeface="Bebas Neue Bold"/>
                <a:sym typeface="Bebas Neue Bold"/>
              </a:defRPr>
            </a:pPr>
            <a:r>
              <a:rPr dirty="0"/>
              <a:t>Profesional</a:t>
            </a:r>
          </a:p>
        </p:txBody>
      </p:sp>
      <p:sp>
        <p:nvSpPr>
          <p:cNvPr id="154" name="TextBox 21"/>
          <p:cNvSpPr txBox="1"/>
          <p:nvPr/>
        </p:nvSpPr>
        <p:spPr>
          <a:xfrm>
            <a:off x="587909" y="1451651"/>
            <a:ext cx="3020517" cy="551689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400"/>
            </a:pPr>
            <a:r>
              <a:rPr sz="1350" dirty="0"/>
              <a:t>Laura is a founding partner of Selva Pacifica Luxury Rentals, and our Chief Marketing Officer. She is primarily responsible for lead brand management (including advertising, promotions and</a:t>
            </a:r>
            <a:r>
              <a:rPr lang="es-NI" sz="1350" dirty="0"/>
              <a:t> </a:t>
            </a:r>
            <a:r>
              <a:rPr sz="1350" dirty="0"/>
              <a:t>public relations), marketing communications, market research and management of distribution channels. </a:t>
            </a:r>
          </a:p>
          <a:p>
            <a:pPr algn="just">
              <a:defRPr sz="1400"/>
            </a:pPr>
            <a:r>
              <a:rPr sz="1350" dirty="0"/>
              <a:t>As an early adopter of using both social media and third party booking platforms such as AIRBNB, Laura has promoted vacation rentals in Nicaragua for over nine years. Her energetic personality and wealth of experience has resulted in her being the top-rated Super Host in Nicaragua, with over 460 five-star reviews.</a:t>
            </a:r>
          </a:p>
          <a:p>
            <a:pPr algn="just">
              <a:defRPr sz="1400"/>
            </a:pPr>
            <a:r>
              <a:rPr sz="1350" dirty="0"/>
              <a:t> </a:t>
            </a:r>
          </a:p>
          <a:p>
            <a:pPr algn="just">
              <a:defRPr sz="1400"/>
            </a:pPr>
            <a:endParaRPr dirty="0"/>
          </a:p>
          <a:p>
            <a:pPr algn="just">
              <a:defRPr sz="1400"/>
            </a:pPr>
            <a:r>
              <a:rPr dirty="0"/>
              <a:t> </a:t>
            </a:r>
          </a:p>
          <a:p>
            <a:pPr algn="just">
              <a:defRPr sz="1400"/>
            </a:pPr>
            <a:endParaRPr dirty="0"/>
          </a:p>
        </p:txBody>
      </p:sp>
      <p:sp>
        <p:nvSpPr>
          <p:cNvPr id="155" name="TextBox 16"/>
          <p:cNvSpPr txBox="1"/>
          <p:nvPr/>
        </p:nvSpPr>
        <p:spPr>
          <a:xfrm>
            <a:off x="3681002" y="481622"/>
            <a:ext cx="3933250" cy="609397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400"/>
            </a:pPr>
            <a:r>
              <a:rPr sz="1300" dirty="0"/>
              <a:t>Laura has a diverse background and education. Her first career was in the high-paced, high-stress job of paramedicine/EMS in Toronto, Canada. Her rapid advancement of skills and education resulted in her becoming one of the youngest female advanced care paramedics in the city’s history. The search for a quieter, less stressful life, led Laura to move on—following  her passion for food—and train as a Chef at the ICC in California, graduating top of her class with honors. She works as a private chef when in Nicaragua.</a:t>
            </a:r>
          </a:p>
          <a:p>
            <a:pPr algn="just">
              <a:defRPr sz="1400"/>
            </a:pPr>
            <a:endParaRPr sz="1300" dirty="0"/>
          </a:p>
          <a:p>
            <a:pPr algn="just">
              <a:defRPr sz="1400"/>
            </a:pPr>
            <a:r>
              <a:rPr sz="1300" dirty="0"/>
              <a:t>Laura’s desire to provide a world class travel experience has grown from her extensive travel around the world. She has visited over 50 countries—most recently travelling overland through Mozambique, South Africa, Swaziland, Zambia and Zimbabwe. This firsthand experience as a world traveler gives her insight into the global travel industry and vacation rental market. She splits her time between rural living on the coast of Nicaragua, and in the fast paced world-class city of Toronto with her husband of nearly 20 years, Joel.</a:t>
            </a:r>
          </a:p>
          <a:p>
            <a:pPr algn="just">
              <a:defRPr sz="1400"/>
            </a:pPr>
            <a:r>
              <a:rPr sz="1300" dirty="0"/>
              <a:t>A dedicated yogini, in her spare time you are likely to find Laura working on a new recipe in the kitchen  before or after a yoga class.</a:t>
            </a:r>
          </a:p>
        </p:txBody>
      </p:sp>
      <p:sp>
        <p:nvSpPr>
          <p:cNvPr id="156" name="Rectangle 3"/>
          <p:cNvSpPr/>
          <p:nvPr/>
        </p:nvSpPr>
        <p:spPr>
          <a:xfrm>
            <a:off x="8064881" y="1092434"/>
            <a:ext cx="3642285" cy="1678450"/>
          </a:xfrm>
          <a:prstGeom prst="rect">
            <a:avLst/>
          </a:prstGeom>
          <a:solidFill>
            <a:srgbClr val="2687C8"/>
          </a:solidFill>
          <a:ln w="12700">
            <a:miter lim="400000"/>
          </a:ln>
        </p:spPr>
        <p:txBody>
          <a:bodyPr lIns="45719" rIns="45719" anchor="ctr"/>
          <a:lstStyle/>
          <a:p>
            <a:pPr algn="ctr">
              <a:defRPr>
                <a:solidFill>
                  <a:srgbClr val="FFFFFF"/>
                </a:solidFill>
              </a:defRPr>
            </a:pPr>
            <a:endParaRPr/>
          </a:p>
        </p:txBody>
      </p:sp>
      <p:sp>
        <p:nvSpPr>
          <p:cNvPr id="157" name="TextBox 4"/>
          <p:cNvSpPr txBox="1"/>
          <p:nvPr/>
        </p:nvSpPr>
        <p:spPr>
          <a:xfrm>
            <a:off x="8135525" y="1189764"/>
            <a:ext cx="2769353" cy="574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200" b="1" spc="-150">
                <a:solidFill>
                  <a:srgbClr val="FFFFFF"/>
                </a:solidFill>
                <a:latin typeface="Helvetica LT Std"/>
                <a:ea typeface="Helvetica LT Std"/>
                <a:cs typeface="Helvetica LT Std"/>
                <a:sym typeface="Helvetica LT Std"/>
              </a:defRPr>
            </a:lvl1pPr>
          </a:lstStyle>
          <a:p>
            <a:r>
              <a:t>Laura Johnson</a:t>
            </a:r>
          </a:p>
        </p:txBody>
      </p:sp>
      <p:sp>
        <p:nvSpPr>
          <p:cNvPr id="158" name="TextBox 23"/>
          <p:cNvSpPr txBox="1"/>
          <p:nvPr/>
        </p:nvSpPr>
        <p:spPr>
          <a:xfrm>
            <a:off x="8102107" y="1706378"/>
            <a:ext cx="2767865" cy="6502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marL="228600" indent="-228600">
              <a:buSzPct val="100000"/>
              <a:buChar char="•"/>
              <a:defRPr i="1">
                <a:solidFill>
                  <a:srgbClr val="FFFFFF"/>
                </a:solidFill>
                <a:latin typeface="Helvetica LT Std"/>
                <a:ea typeface="Helvetica LT Std"/>
                <a:cs typeface="Helvetica LT Std"/>
                <a:sym typeface="Helvetica LT Std"/>
              </a:defRPr>
            </a:pPr>
            <a:r>
              <a:t>Chief Marketing Officer</a:t>
            </a:r>
          </a:p>
          <a:p>
            <a:pPr marL="228600" indent="-228600">
              <a:buSzPct val="100000"/>
              <a:buChar char="•"/>
              <a:defRPr i="1">
                <a:solidFill>
                  <a:srgbClr val="FFFFFF"/>
                </a:solidFill>
                <a:latin typeface="Helvetica LT Std"/>
                <a:ea typeface="Helvetica LT Std"/>
                <a:cs typeface="Helvetica LT Std"/>
                <a:sym typeface="Helvetica LT Std"/>
              </a:defRPr>
            </a:pPr>
            <a:r>
              <a:t>Communications Officer</a:t>
            </a:r>
          </a:p>
        </p:txBody>
      </p:sp>
      <p:pic>
        <p:nvPicPr>
          <p:cNvPr id="160" name="15844588_10158076363640046_8236352544185314974_o.jpg" descr="15844588_10158076363640046_8236352544185314974_o.jpg"/>
          <p:cNvPicPr>
            <a:picLocks noChangeAspect="1"/>
          </p:cNvPicPr>
          <p:nvPr/>
        </p:nvPicPr>
        <p:blipFill>
          <a:blip r:embed="rId2"/>
          <a:srcRect l="22430" r="8345"/>
          <a:stretch>
            <a:fillRect/>
          </a:stretch>
        </p:blipFill>
        <p:spPr>
          <a:xfrm>
            <a:off x="8040566" y="2939568"/>
            <a:ext cx="2277412" cy="3289940"/>
          </a:xfrm>
          <a:prstGeom prst="rect">
            <a:avLst/>
          </a:prstGeom>
          <a:ln w="12700">
            <a:miter lim="400000"/>
          </a:ln>
        </p:spPr>
      </p:pic>
      <p:pic>
        <p:nvPicPr>
          <p:cNvPr id="11" name="SP-NEW-2.png" descr="SP-NEW-2.png"/>
          <p:cNvPicPr>
            <a:picLocks noChangeAspect="1"/>
          </p:cNvPicPr>
          <p:nvPr/>
        </p:nvPicPr>
        <p:blipFill>
          <a:blip r:embed="rId3"/>
          <a:stretch>
            <a:fillRect/>
          </a:stretch>
        </p:blipFill>
        <p:spPr>
          <a:xfrm>
            <a:off x="119336" y="6518373"/>
            <a:ext cx="2095219" cy="295003"/>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9"/>
          <p:cNvSpPr txBox="1"/>
          <p:nvPr/>
        </p:nvSpPr>
        <p:spPr>
          <a:xfrm>
            <a:off x="636068" y="484637"/>
            <a:ext cx="3040768" cy="1310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4000">
                <a:solidFill>
                  <a:srgbClr val="2687C8"/>
                </a:solidFill>
                <a:latin typeface="Bebas Neue Bold"/>
                <a:ea typeface="Bebas Neue Bold"/>
                <a:cs typeface="Bebas Neue Bold"/>
                <a:sym typeface="Bebas Neue Bold"/>
              </a:defRPr>
            </a:pPr>
            <a:r>
              <a:rPr dirty="0"/>
              <a:t>Professional</a:t>
            </a:r>
          </a:p>
          <a:p>
            <a:pPr>
              <a:defRPr sz="4000">
                <a:solidFill>
                  <a:srgbClr val="2687C8"/>
                </a:solidFill>
                <a:latin typeface="Bebas Neue Bold"/>
                <a:ea typeface="Bebas Neue Bold"/>
                <a:cs typeface="Bebas Neue Bold"/>
                <a:sym typeface="Bebas Neue Bold"/>
              </a:defRPr>
            </a:pPr>
            <a:r>
              <a:rPr dirty="0"/>
              <a:t>Profile</a:t>
            </a:r>
          </a:p>
        </p:txBody>
      </p:sp>
      <p:sp>
        <p:nvSpPr>
          <p:cNvPr id="164" name="TextBox 21"/>
          <p:cNvSpPr txBox="1"/>
          <p:nvPr/>
        </p:nvSpPr>
        <p:spPr>
          <a:xfrm>
            <a:off x="636068" y="1886610"/>
            <a:ext cx="3020516" cy="43577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400"/>
            </a:pPr>
            <a:r>
              <a:rPr dirty="0"/>
              <a:t>Veronica is described as a passionate person. Her biggest motivators are her 4 children, her family and Yoga.</a:t>
            </a:r>
          </a:p>
          <a:p>
            <a:pPr algn="just">
              <a:defRPr sz="1400"/>
            </a:pPr>
            <a:endParaRPr dirty="0"/>
          </a:p>
          <a:p>
            <a:pPr algn="just">
              <a:defRPr sz="1400"/>
            </a:pPr>
            <a:r>
              <a:rPr dirty="0"/>
              <a:t>Through this practice Veronica has managed to touch many people, generating a positive impact in their lives by sharing the physical, mental and spiritual advantages of this discipline. Veronica is a certified psychologist by profession and certified Yoga instructor. Through both careers she has experienced the pleasure of helping others. </a:t>
            </a:r>
          </a:p>
          <a:p>
            <a:pPr algn="just">
              <a:defRPr sz="1400"/>
            </a:pPr>
            <a:endParaRPr dirty="0"/>
          </a:p>
          <a:p>
            <a:pPr algn="just">
              <a:defRPr sz="1400"/>
            </a:pPr>
            <a:r>
              <a:rPr dirty="0"/>
              <a:t> </a:t>
            </a:r>
          </a:p>
          <a:p>
            <a:pPr algn="just">
              <a:defRPr sz="1400"/>
            </a:pPr>
            <a:endParaRPr dirty="0"/>
          </a:p>
          <a:p>
            <a:pPr algn="just">
              <a:lnSpc>
                <a:spcPts val="1800"/>
              </a:lnSpc>
              <a:spcBef>
                <a:spcPts val="600"/>
              </a:spcBef>
              <a:defRPr sz="1100">
                <a:solidFill>
                  <a:srgbClr val="303030"/>
                </a:solidFill>
                <a:latin typeface="HelveticaNeueLT Std Cn"/>
                <a:ea typeface="HelveticaNeueLT Std Cn"/>
                <a:cs typeface="HelveticaNeueLT Std Cn"/>
                <a:sym typeface="HelveticaNeueLT Std Cn"/>
              </a:defRPr>
            </a:pPr>
            <a:endParaRPr dirty="0"/>
          </a:p>
        </p:txBody>
      </p:sp>
      <p:sp>
        <p:nvSpPr>
          <p:cNvPr id="165" name="TextBox 16"/>
          <p:cNvSpPr txBox="1"/>
          <p:nvPr/>
        </p:nvSpPr>
        <p:spPr>
          <a:xfrm>
            <a:off x="4007768" y="725390"/>
            <a:ext cx="3562468" cy="3977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400"/>
            </a:pPr>
            <a:r>
              <a:rPr dirty="0"/>
              <a:t>Veronica is a lover of a calm and balanced life. Recently, together with her husband Joao, they decided to follow a dream and move to live in the coastal zone of Nicaragua, leaving behind the comforts of the capital to offer their children a life closer to nature.</a:t>
            </a:r>
          </a:p>
          <a:p>
            <a:pPr algn="just">
              <a:defRPr sz="1400"/>
            </a:pPr>
            <a:endParaRPr dirty="0"/>
          </a:p>
          <a:p>
            <a:pPr algn="just">
              <a:defRPr sz="1400"/>
            </a:pPr>
            <a:r>
              <a:rPr dirty="0"/>
              <a:t>Her vocation to help others and the tools obtained through years of teaching make her a key element within Trinity Nicaragua. Veronica is responsible for coordinating the rental of properties in the coastal area through Super Hosts in the area; and to ensure that our rental clients have an exceptional experience, advising them at each stage of the process.</a:t>
            </a:r>
          </a:p>
          <a:p>
            <a:pPr algn="just">
              <a:defRPr sz="1400"/>
            </a:pPr>
            <a:endParaRPr dirty="0"/>
          </a:p>
          <a:p>
            <a:pPr algn="just">
              <a:defRPr sz="1400"/>
            </a:pPr>
            <a:r>
              <a:rPr dirty="0"/>
              <a:t>Veronica dedicates the rest of her time to her family and to the practice of Yoga.</a:t>
            </a:r>
          </a:p>
        </p:txBody>
      </p:sp>
      <p:sp>
        <p:nvSpPr>
          <p:cNvPr id="166" name="Rectangle 3"/>
          <p:cNvSpPr/>
          <p:nvPr/>
        </p:nvSpPr>
        <p:spPr>
          <a:xfrm>
            <a:off x="8109722" y="1321557"/>
            <a:ext cx="3317045" cy="1979727"/>
          </a:xfrm>
          <a:prstGeom prst="rect">
            <a:avLst/>
          </a:prstGeom>
          <a:solidFill>
            <a:srgbClr val="2687C8"/>
          </a:solidFill>
          <a:ln w="12700">
            <a:miter lim="400000"/>
          </a:ln>
        </p:spPr>
        <p:txBody>
          <a:bodyPr lIns="45719" rIns="45719" anchor="ctr"/>
          <a:lstStyle/>
          <a:p>
            <a:pPr algn="ctr">
              <a:defRPr>
                <a:solidFill>
                  <a:srgbClr val="FFFFFF"/>
                </a:solidFill>
              </a:defRPr>
            </a:pPr>
            <a:endParaRPr/>
          </a:p>
        </p:txBody>
      </p:sp>
      <p:sp>
        <p:nvSpPr>
          <p:cNvPr id="167" name="TextBox 4"/>
          <p:cNvSpPr txBox="1"/>
          <p:nvPr/>
        </p:nvSpPr>
        <p:spPr>
          <a:xfrm>
            <a:off x="8338726" y="1599589"/>
            <a:ext cx="2864605" cy="574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200" b="1" spc="-150">
                <a:solidFill>
                  <a:srgbClr val="FFFFFF"/>
                </a:solidFill>
                <a:latin typeface="Helvetica LT Std"/>
                <a:ea typeface="Helvetica LT Std"/>
                <a:cs typeface="Helvetica LT Std"/>
                <a:sym typeface="Helvetica LT Std"/>
              </a:defRPr>
            </a:lvl1pPr>
          </a:lstStyle>
          <a:p>
            <a:r>
              <a:rPr dirty="0"/>
              <a:t>Veronica Hueck</a:t>
            </a:r>
          </a:p>
        </p:txBody>
      </p:sp>
      <p:sp>
        <p:nvSpPr>
          <p:cNvPr id="168" name="TextBox 23"/>
          <p:cNvSpPr txBox="1"/>
          <p:nvPr/>
        </p:nvSpPr>
        <p:spPr>
          <a:xfrm>
            <a:off x="8338726" y="2173630"/>
            <a:ext cx="1921110"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i="1">
                <a:solidFill>
                  <a:srgbClr val="FFFFFF"/>
                </a:solidFill>
                <a:latin typeface="Helvetica LT Std"/>
                <a:ea typeface="Helvetica LT Std"/>
                <a:cs typeface="Helvetica LT Std"/>
                <a:sym typeface="Helvetica LT Std"/>
              </a:defRPr>
            </a:lvl1pPr>
          </a:lstStyle>
          <a:p>
            <a:r>
              <a:rPr dirty="0"/>
              <a:t>Rentals Specialist</a:t>
            </a:r>
          </a:p>
        </p:txBody>
      </p:sp>
      <p:pic>
        <p:nvPicPr>
          <p:cNvPr id="171" name="Imagen 2" descr="Imagen 2"/>
          <p:cNvPicPr>
            <a:picLocks noChangeAspect="1"/>
          </p:cNvPicPr>
          <p:nvPr/>
        </p:nvPicPr>
        <p:blipFill>
          <a:blip r:embed="rId2"/>
          <a:srcRect l="3772" r="24985"/>
          <a:stretch>
            <a:fillRect/>
          </a:stretch>
        </p:blipFill>
        <p:spPr>
          <a:xfrm>
            <a:off x="8109722" y="3358614"/>
            <a:ext cx="1997615" cy="2885745"/>
          </a:xfrm>
          <a:prstGeom prst="rect">
            <a:avLst/>
          </a:prstGeom>
          <a:ln w="12700">
            <a:miter lim="400000"/>
          </a:ln>
        </p:spPr>
      </p:pic>
      <p:pic>
        <p:nvPicPr>
          <p:cNvPr id="11" name="SP-NEW-2.png" descr="SP-NEW-2.png"/>
          <p:cNvPicPr>
            <a:picLocks noChangeAspect="1"/>
          </p:cNvPicPr>
          <p:nvPr/>
        </p:nvPicPr>
        <p:blipFill>
          <a:blip r:embed="rId3"/>
          <a:stretch>
            <a:fillRect/>
          </a:stretch>
        </p:blipFill>
        <p:spPr>
          <a:xfrm>
            <a:off x="119336" y="6525344"/>
            <a:ext cx="2095219" cy="29500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Box 19"/>
          <p:cNvSpPr txBox="1"/>
          <p:nvPr/>
        </p:nvSpPr>
        <p:spPr>
          <a:xfrm>
            <a:off x="570053" y="285915"/>
            <a:ext cx="2645627" cy="119886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4000">
                <a:solidFill>
                  <a:srgbClr val="2687C8"/>
                </a:solidFill>
                <a:latin typeface="Bebas Neue Bold"/>
                <a:ea typeface="Bebas Neue Bold"/>
                <a:cs typeface="Bebas Neue Bold"/>
                <a:sym typeface="Bebas Neue Bold"/>
              </a:defRPr>
            </a:pPr>
            <a:r>
              <a:rPr dirty="0"/>
              <a:t>Perfil</a:t>
            </a:r>
          </a:p>
          <a:p>
            <a:pPr>
              <a:lnSpc>
                <a:spcPts val="3000"/>
              </a:lnSpc>
              <a:spcBef>
                <a:spcPts val="600"/>
              </a:spcBef>
              <a:defRPr sz="4000">
                <a:solidFill>
                  <a:srgbClr val="2687C8"/>
                </a:solidFill>
                <a:latin typeface="Bebas Neue Bold"/>
                <a:ea typeface="Bebas Neue Bold"/>
                <a:cs typeface="Bebas Neue Bold"/>
                <a:sym typeface="Bebas Neue Bold"/>
              </a:defRPr>
            </a:pPr>
            <a:r>
              <a:rPr dirty="0"/>
              <a:t>Profesional</a:t>
            </a:r>
          </a:p>
        </p:txBody>
      </p:sp>
      <p:sp>
        <p:nvSpPr>
          <p:cNvPr id="174" name="TextBox 21"/>
          <p:cNvSpPr txBox="1"/>
          <p:nvPr/>
        </p:nvSpPr>
        <p:spPr>
          <a:xfrm>
            <a:off x="555683" y="1476784"/>
            <a:ext cx="3369728" cy="59400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400"/>
            </a:pPr>
            <a:r>
              <a:rPr sz="1300" dirty="0"/>
              <a:t>Joel is a founding partner in the Selva Pacifica brand and the Director of Content Strategy and Lead Photographer. Those incredible images of the homes you view were created by him. Joel ensures that what you see is carefully curated to ensure the beauty and amenities of the homes are accurately depicted. His architectural and travel photography has been published world wide in magazines, websites and print.</a:t>
            </a:r>
          </a:p>
          <a:p>
            <a:pPr algn="just">
              <a:defRPr sz="1400"/>
            </a:pPr>
            <a:r>
              <a:rPr sz="1300" dirty="0"/>
              <a:t>Joel’s background in photography started as a creative outlet after working long hours as an advanced care paramedic. Always an artistic person, whether music or drawing, photography became a natural fit. Very quickly, his images and talent became noticed. Initially, he began in the field of portrait photography, and when Joel and Laura started working in Nicaragua with homes, architectural photography for hotels and restaurants became his strength.</a:t>
            </a:r>
          </a:p>
          <a:p>
            <a:pPr algn="just">
              <a:defRPr sz="1400"/>
            </a:pPr>
            <a:r>
              <a:rPr sz="1300" dirty="0"/>
              <a:t> </a:t>
            </a:r>
          </a:p>
          <a:p>
            <a:pPr algn="just">
              <a:defRPr sz="1400"/>
            </a:pPr>
            <a:endParaRPr dirty="0"/>
          </a:p>
          <a:p>
            <a:pPr algn="just">
              <a:defRPr sz="1400"/>
            </a:pPr>
            <a:r>
              <a:rPr dirty="0"/>
              <a:t> </a:t>
            </a:r>
          </a:p>
          <a:p>
            <a:pPr algn="just">
              <a:defRPr sz="1400"/>
            </a:pPr>
            <a:endParaRPr dirty="0"/>
          </a:p>
        </p:txBody>
      </p:sp>
      <p:sp>
        <p:nvSpPr>
          <p:cNvPr id="175" name="TextBox 16"/>
          <p:cNvSpPr txBox="1"/>
          <p:nvPr/>
        </p:nvSpPr>
        <p:spPr>
          <a:xfrm>
            <a:off x="4111226" y="548680"/>
            <a:ext cx="3604638" cy="48412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400"/>
            </a:pPr>
            <a:r>
              <a:rPr dirty="0"/>
              <a:t>Recently, Joel has finished his Master’s degree in Communications and Media, with a particular emphasis on imagery found in social media content. His research, which he continues with Royal Roads University in Canada, investigates how people respond to the images they view on Instagram, and he will be presenting his finding at an upcoming international conference.</a:t>
            </a:r>
            <a:endParaRPr sz="1300" dirty="0"/>
          </a:p>
          <a:p>
            <a:pPr algn="just">
              <a:defRPr sz="1400"/>
            </a:pPr>
            <a:r>
              <a:rPr dirty="0"/>
              <a:t>To this day, Joel loves being behind the lens of his camera, and capturing life’s moments. Travelling around the world with Laura has been his life’s highlight, and how together they found Nicaragua. Joel feels that by sharing this amazing country with others through images, they too will come to love this incredible and beautiful place, its people and its culture.</a:t>
            </a:r>
            <a:endParaRPr sz="1300" dirty="0"/>
          </a:p>
          <a:p>
            <a:pPr algn="just">
              <a:defRPr sz="1400"/>
            </a:pPr>
            <a:r>
              <a:rPr dirty="0"/>
              <a:t>When Joel isn’t photographing a home, at yoga, or eating the food Laura is cooking, he is certainly making one mean cocktail. Perhaps hiring him and Laura for an evening dinner at one of Selva Pacifica’s luxurious homes would make for a perfect memory.</a:t>
            </a:r>
          </a:p>
        </p:txBody>
      </p:sp>
      <p:sp>
        <p:nvSpPr>
          <p:cNvPr id="176" name="Rectangle 3"/>
          <p:cNvSpPr/>
          <p:nvPr/>
        </p:nvSpPr>
        <p:spPr>
          <a:xfrm>
            <a:off x="8064881" y="1092434"/>
            <a:ext cx="3550570" cy="1678450"/>
          </a:xfrm>
          <a:prstGeom prst="rect">
            <a:avLst/>
          </a:prstGeom>
          <a:solidFill>
            <a:srgbClr val="2687C8"/>
          </a:solidFill>
          <a:ln w="12700">
            <a:miter lim="400000"/>
          </a:ln>
        </p:spPr>
        <p:txBody>
          <a:bodyPr lIns="45719" rIns="45719" anchor="ctr"/>
          <a:lstStyle/>
          <a:p>
            <a:pPr algn="ctr">
              <a:defRPr>
                <a:solidFill>
                  <a:srgbClr val="FFFFFF"/>
                </a:solidFill>
              </a:defRPr>
            </a:pPr>
            <a:endParaRPr/>
          </a:p>
        </p:txBody>
      </p:sp>
      <p:sp>
        <p:nvSpPr>
          <p:cNvPr id="177" name="TextBox 4"/>
          <p:cNvSpPr txBox="1"/>
          <p:nvPr/>
        </p:nvSpPr>
        <p:spPr>
          <a:xfrm>
            <a:off x="8135525" y="1189764"/>
            <a:ext cx="2494914" cy="574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200" b="1" spc="-150">
                <a:solidFill>
                  <a:srgbClr val="FFFFFF"/>
                </a:solidFill>
                <a:latin typeface="Helvetica LT Std"/>
                <a:ea typeface="Helvetica LT Std"/>
                <a:cs typeface="Helvetica LT Std"/>
                <a:sym typeface="Helvetica LT Std"/>
              </a:defRPr>
            </a:lvl1pPr>
          </a:lstStyle>
          <a:p>
            <a:r>
              <a:t>Joel Johnson</a:t>
            </a:r>
          </a:p>
        </p:txBody>
      </p:sp>
      <p:sp>
        <p:nvSpPr>
          <p:cNvPr id="178" name="TextBox 23"/>
          <p:cNvSpPr txBox="1"/>
          <p:nvPr/>
        </p:nvSpPr>
        <p:spPr>
          <a:xfrm>
            <a:off x="8155302" y="1757178"/>
            <a:ext cx="2975480" cy="6502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marL="228600" indent="-228600">
              <a:buSzPct val="100000"/>
              <a:buChar char="•"/>
              <a:defRPr i="1">
                <a:solidFill>
                  <a:srgbClr val="FFFFFF"/>
                </a:solidFill>
                <a:latin typeface="Helvetica LT Std"/>
                <a:ea typeface="Helvetica LT Std"/>
                <a:cs typeface="Helvetica LT Std"/>
                <a:sym typeface="Helvetica LT Std"/>
              </a:defRPr>
            </a:pPr>
            <a:r>
              <a:t>Director Content Strategy</a:t>
            </a:r>
          </a:p>
          <a:p>
            <a:pPr marL="228600" indent="-228600">
              <a:buSzPct val="100000"/>
              <a:buChar char="•"/>
              <a:defRPr i="1">
                <a:solidFill>
                  <a:srgbClr val="FFFFFF"/>
                </a:solidFill>
                <a:latin typeface="Helvetica LT Std"/>
                <a:ea typeface="Helvetica LT Std"/>
                <a:cs typeface="Helvetica LT Std"/>
                <a:sym typeface="Helvetica LT Std"/>
              </a:defRPr>
            </a:pPr>
            <a:r>
              <a:t>Photographer </a:t>
            </a:r>
          </a:p>
        </p:txBody>
      </p:sp>
      <p:pic>
        <p:nvPicPr>
          <p:cNvPr id="180" name="IMG_1046.jpg" descr="IMG_1046.jpg"/>
          <p:cNvPicPr>
            <a:picLocks noChangeAspect="1"/>
          </p:cNvPicPr>
          <p:nvPr/>
        </p:nvPicPr>
        <p:blipFill>
          <a:blip r:embed="rId2"/>
          <a:srcRect l="3850" r="3849"/>
          <a:stretch>
            <a:fillRect/>
          </a:stretch>
        </p:blipFill>
        <p:spPr>
          <a:xfrm>
            <a:off x="8040565" y="3091893"/>
            <a:ext cx="2066522" cy="2985288"/>
          </a:xfrm>
          <a:prstGeom prst="rect">
            <a:avLst/>
          </a:prstGeom>
          <a:ln w="12700">
            <a:miter lim="400000"/>
          </a:ln>
        </p:spPr>
      </p:pic>
      <p:pic>
        <p:nvPicPr>
          <p:cNvPr id="11" name="SP-NEW-2.png" descr="SP-NEW-2.png"/>
          <p:cNvPicPr>
            <a:picLocks noChangeAspect="1"/>
          </p:cNvPicPr>
          <p:nvPr/>
        </p:nvPicPr>
        <p:blipFill>
          <a:blip r:embed="rId3"/>
          <a:stretch>
            <a:fillRect/>
          </a:stretch>
        </p:blipFill>
        <p:spPr>
          <a:xfrm>
            <a:off x="119336" y="6518373"/>
            <a:ext cx="2095219" cy="29500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Casa del Mar-96.jpg" descr="Casa del Mar-96.jpg"/>
          <p:cNvPicPr>
            <a:picLocks noChangeAspect="1"/>
          </p:cNvPicPr>
          <p:nvPr/>
        </p:nvPicPr>
        <p:blipFill>
          <a:blip r:embed="rId2"/>
          <a:srcRect l="22158" r="22158"/>
          <a:stretch>
            <a:fillRect/>
          </a:stretch>
        </p:blipFill>
        <p:spPr>
          <a:xfrm>
            <a:off x="130698" y="0"/>
            <a:ext cx="5721854" cy="6858000"/>
          </a:xfrm>
          <a:prstGeom prst="rect">
            <a:avLst/>
          </a:prstGeom>
          <a:ln w="12700">
            <a:miter lim="400000"/>
          </a:ln>
        </p:spPr>
      </p:pic>
      <p:sp>
        <p:nvSpPr>
          <p:cNvPr id="249" name="TextBox 13"/>
          <p:cNvSpPr txBox="1"/>
          <p:nvPr/>
        </p:nvSpPr>
        <p:spPr>
          <a:xfrm>
            <a:off x="5807968" y="188640"/>
            <a:ext cx="5867401" cy="7470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solidFill>
                  <a:srgbClr val="262626"/>
                </a:solidFill>
              </a:defRPr>
            </a:pPr>
            <a:endParaRPr dirty="0"/>
          </a:p>
          <a:p>
            <a:pPr marL="285750" indent="-285750">
              <a:buSzPct val="100000"/>
              <a:buFont typeface="Arial"/>
              <a:buChar char="•"/>
              <a:defRPr sz="1600">
                <a:solidFill>
                  <a:srgbClr val="262626"/>
                </a:solidFill>
              </a:defRPr>
            </a:pPr>
            <a:r>
              <a:rPr dirty="0"/>
              <a:t>Homeowners are provided with a professional marketing package that includes professional photography, online marketing (social media, online booking platforms) and listing to Selva Pacifica’s website.</a:t>
            </a:r>
            <a:endParaRPr sz="1500" dirty="0">
              <a:latin typeface="Helvetica LT Std"/>
              <a:ea typeface="Helvetica LT Std"/>
              <a:cs typeface="Helvetica LT Std"/>
              <a:sym typeface="Helvetica LT Std"/>
            </a:endParaRPr>
          </a:p>
          <a:p>
            <a:pPr>
              <a:defRPr sz="1600">
                <a:solidFill>
                  <a:srgbClr val="262626"/>
                </a:solidFill>
              </a:defRPr>
            </a:pP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dirty="0"/>
              <a:t>Creation, or rewriting, all existing vacation rental listings currently held by the Client.</a:t>
            </a: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dirty="0"/>
              <a:t>Secure reservations for owner, collect and distribute funds, as well as manage damage deposits.</a:t>
            </a:r>
            <a:endParaRPr sz="1500" dirty="0">
              <a:latin typeface="Helvetica LT Std"/>
              <a:ea typeface="Helvetica LT Std"/>
              <a:cs typeface="Helvetica LT Std"/>
              <a:sym typeface="Helvetica LT Std"/>
            </a:endParaRPr>
          </a:p>
          <a:p>
            <a:pPr>
              <a:defRPr sz="1600">
                <a:solidFill>
                  <a:srgbClr val="262626"/>
                </a:solidFill>
              </a:defRPr>
            </a:pP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dirty="0"/>
              <a:t>Owners are provided with book-keeping services related to reservations.</a:t>
            </a:r>
            <a:endParaRPr sz="1500" dirty="0">
              <a:latin typeface="Helvetica LT Std"/>
              <a:ea typeface="Helvetica LT Std"/>
              <a:cs typeface="Helvetica LT Std"/>
              <a:sym typeface="Helvetica LT Std"/>
            </a:endParaRPr>
          </a:p>
          <a:p>
            <a:pPr>
              <a:defRPr sz="1600">
                <a:solidFill>
                  <a:srgbClr val="262626"/>
                </a:solidFill>
              </a:defRPr>
            </a:pP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dirty="0"/>
              <a:t>Maintain a shared Google calendar (or platform currently in use) with the Concierge Service/Manager related to reservations.</a:t>
            </a:r>
            <a:endParaRPr sz="1500" dirty="0">
              <a:latin typeface="Helvetica LT Std"/>
              <a:ea typeface="Helvetica LT Std"/>
              <a:cs typeface="Helvetica LT Std"/>
              <a:sym typeface="Helvetica LT Std"/>
            </a:endParaRPr>
          </a:p>
          <a:p>
            <a:pPr>
              <a:defRPr sz="1600">
                <a:solidFill>
                  <a:srgbClr val="262626"/>
                </a:solidFill>
              </a:defRPr>
            </a:pPr>
            <a:endParaRPr sz="15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dirty="0"/>
              <a:t>Reporting to onsite staff of guest issues related to home</a:t>
            </a:r>
            <a:endParaRPr sz="1500" dirty="0">
              <a:latin typeface="Helvetica LT Std"/>
              <a:ea typeface="Helvetica LT Std"/>
              <a:cs typeface="Helvetica LT Std"/>
              <a:sym typeface="Helvetica LT Std"/>
            </a:endParaRPr>
          </a:p>
          <a:p>
            <a:pPr>
              <a:defRPr sz="1600">
                <a:solidFill>
                  <a:srgbClr val="262626"/>
                </a:solidFill>
              </a:defRPr>
            </a:pPr>
            <a:endParaRPr sz="1500" dirty="0">
              <a:latin typeface="Helvetica LT Std"/>
              <a:ea typeface="Helvetica LT Std"/>
              <a:cs typeface="Helvetica LT Std"/>
              <a:sym typeface="Helvetica LT Std"/>
            </a:endParaRPr>
          </a:p>
          <a:p>
            <a:pPr>
              <a:defRPr sz="1600">
                <a:solidFill>
                  <a:srgbClr val="262626"/>
                </a:solidFill>
              </a:defRPr>
            </a:pPr>
            <a:r>
              <a:rPr dirty="0"/>
              <a:t>We work to ensure the best guests possible end up in your home.  We carefully screen guests, and collect a large damage deposit prior to entry. </a:t>
            </a:r>
            <a:endParaRPr sz="1500" dirty="0">
              <a:latin typeface="Helvetica LT Std"/>
              <a:ea typeface="Helvetica LT Std"/>
              <a:cs typeface="Helvetica LT Std"/>
              <a:sym typeface="Helvetica LT Std"/>
            </a:endParaRPr>
          </a:p>
          <a:p>
            <a:pPr>
              <a:defRPr sz="1500">
                <a:solidFill>
                  <a:srgbClr val="262626"/>
                </a:solidFill>
                <a:latin typeface="Helvetica LT Std"/>
                <a:ea typeface="Helvetica LT Std"/>
                <a:cs typeface="Helvetica LT Std"/>
                <a:sym typeface="Helvetica LT Std"/>
              </a:defRPr>
            </a:pPr>
            <a:endParaRPr sz="1500" dirty="0">
              <a:latin typeface="Helvetica LT Std"/>
              <a:ea typeface="Helvetica LT Std"/>
              <a:cs typeface="Helvetica LT Std"/>
              <a:sym typeface="Helvetica LT Std"/>
            </a:endParaRPr>
          </a:p>
          <a:p>
            <a:pPr>
              <a:defRPr sz="1500">
                <a:solidFill>
                  <a:srgbClr val="262626"/>
                </a:solidFill>
                <a:latin typeface="Helvetica LT Std"/>
                <a:ea typeface="Helvetica LT Std"/>
                <a:cs typeface="Helvetica LT Std"/>
                <a:sym typeface="Helvetica LT Std"/>
              </a:defRPr>
            </a:pPr>
            <a:endParaRPr sz="1500" dirty="0">
              <a:latin typeface="Helvetica LT Std"/>
              <a:ea typeface="Helvetica LT Std"/>
              <a:cs typeface="Helvetica LT Std"/>
              <a:sym typeface="Helvetica LT Std"/>
            </a:endParaRPr>
          </a:p>
          <a:p>
            <a:pPr>
              <a:defRPr sz="1500">
                <a:solidFill>
                  <a:srgbClr val="262626"/>
                </a:solidFill>
                <a:latin typeface="Helvetica LT Std"/>
                <a:ea typeface="Helvetica LT Std"/>
                <a:cs typeface="Helvetica LT Std"/>
                <a:sym typeface="Helvetica LT Std"/>
              </a:defRPr>
            </a:pPr>
            <a:endParaRPr sz="1500" dirty="0">
              <a:latin typeface="Helvetica LT Std"/>
              <a:ea typeface="Helvetica LT Std"/>
              <a:cs typeface="Helvetica LT Std"/>
              <a:sym typeface="Helvetica LT Std"/>
            </a:endParaRPr>
          </a:p>
          <a:p>
            <a:pPr marL="285750" indent="-285750">
              <a:buSzPct val="100000"/>
              <a:buFont typeface="Arial"/>
              <a:buChar char="•"/>
              <a:defRPr sz="1500" i="1">
                <a:solidFill>
                  <a:srgbClr val="262626"/>
                </a:solidFill>
                <a:latin typeface="Helvetica LT Std"/>
                <a:ea typeface="Helvetica LT Std"/>
                <a:cs typeface="Helvetica LT Std"/>
                <a:sym typeface="Helvetica LT Std"/>
              </a:defRPr>
            </a:pPr>
            <a:endParaRPr sz="1500" dirty="0">
              <a:latin typeface="Helvetica LT Std"/>
              <a:ea typeface="Helvetica LT Std"/>
              <a:cs typeface="Helvetica LT Std"/>
              <a:sym typeface="Helvetica LT Std"/>
            </a:endParaRPr>
          </a:p>
          <a:p>
            <a:pPr>
              <a:defRPr sz="1500" i="1">
                <a:solidFill>
                  <a:srgbClr val="262626"/>
                </a:solidFill>
                <a:latin typeface="HelveticaNeueLT Std Lt Cn"/>
                <a:ea typeface="HelveticaNeueLT Std Lt Cn"/>
                <a:cs typeface="HelveticaNeueLT Std Lt Cn"/>
                <a:sym typeface="HelveticaNeueLT Std Lt Cn"/>
              </a:defRPr>
            </a:pPr>
            <a:endParaRPr sz="1500" dirty="0">
              <a:latin typeface="Helvetica LT Std"/>
              <a:ea typeface="Helvetica LT Std"/>
              <a:cs typeface="Helvetica LT Std"/>
              <a:sym typeface="Helvetica LT Std"/>
            </a:endParaRPr>
          </a:p>
          <a:p>
            <a:pPr>
              <a:defRPr sz="1500" i="1">
                <a:solidFill>
                  <a:srgbClr val="262626"/>
                </a:solidFill>
                <a:latin typeface="HelveticaNeueLT Std Lt Cn"/>
                <a:ea typeface="HelveticaNeueLT Std Lt Cn"/>
                <a:cs typeface="HelveticaNeueLT Std Lt Cn"/>
                <a:sym typeface="HelveticaNeueLT Std Lt Cn"/>
              </a:defRPr>
            </a:pPr>
            <a:endParaRPr sz="1500" dirty="0">
              <a:latin typeface="Helvetica LT Std"/>
              <a:ea typeface="Helvetica LT Std"/>
              <a:cs typeface="Helvetica LT Std"/>
              <a:sym typeface="Helvetica LT Std"/>
            </a:endParaRPr>
          </a:p>
          <a:p>
            <a:pPr>
              <a:defRPr sz="1500">
                <a:solidFill>
                  <a:srgbClr val="262626"/>
                </a:solidFill>
                <a:latin typeface="Helvetica LT Std"/>
                <a:ea typeface="Helvetica LT Std"/>
                <a:cs typeface="Helvetica LT Std"/>
                <a:sym typeface="Helvetica LT Std"/>
              </a:defRPr>
            </a:pPr>
            <a:endParaRPr sz="1500" dirty="0">
              <a:latin typeface="Helvetica LT Std"/>
              <a:ea typeface="Helvetica LT Std"/>
              <a:cs typeface="Helvetica LT Std"/>
              <a:sym typeface="Helvetica LT Std"/>
            </a:endParaRPr>
          </a:p>
        </p:txBody>
      </p:sp>
      <p:sp>
        <p:nvSpPr>
          <p:cNvPr id="250" name="SELVA PACIFICA OWNERS"/>
          <p:cNvSpPr txBox="1"/>
          <p:nvPr/>
        </p:nvSpPr>
        <p:spPr>
          <a:xfrm>
            <a:off x="791583" y="201929"/>
            <a:ext cx="4145978" cy="472439"/>
          </a:xfrm>
          <a:prstGeom prst="rect">
            <a:avLst/>
          </a:prstGeom>
          <a:ln w="12700">
            <a:miter lim="400000"/>
          </a:ln>
          <a:effectLst>
            <a:outerShdw blurRad="685800" rotWithShape="0">
              <a:srgbClr val="000000">
                <a:alpha val="75000"/>
              </a:srgbClr>
            </a:outerShdw>
          </a:effectLst>
          <a:extLst>
            <a:ext uri="{C572A759-6A51-4108-AA02-DFA0A04FC94B}">
              <ma14:wrappingTextBoxFlag xmlns="" xmlns:ma14="http://schemas.microsoft.com/office/mac/drawingml/2011/main" val="1"/>
            </a:ext>
          </a:extLst>
        </p:spPr>
        <p:txBody>
          <a:bodyPr lIns="45718" tIns="45718" rIns="45718" bIns="45718">
            <a:spAutoFit/>
          </a:bodyPr>
          <a:lstStyle>
            <a:lvl1pPr algn="ctr">
              <a:defRPr sz="2300">
                <a:solidFill>
                  <a:srgbClr val="FFFFFF"/>
                </a:solidFill>
                <a:latin typeface="Palatino"/>
                <a:ea typeface="Palatino"/>
                <a:cs typeface="Palatino"/>
                <a:sym typeface="Palatino"/>
              </a:defRPr>
            </a:lvl1pPr>
          </a:lstStyle>
          <a:p>
            <a:r>
              <a:t>SELVA PACIFICA OWNERS</a:t>
            </a:r>
          </a:p>
        </p:txBody>
      </p:sp>
      <p:pic>
        <p:nvPicPr>
          <p:cNvPr id="6" name="SP-NEW-2.png" descr="SP-NEW-2.png"/>
          <p:cNvPicPr>
            <a:picLocks noChangeAspect="1"/>
          </p:cNvPicPr>
          <p:nvPr/>
        </p:nvPicPr>
        <p:blipFill>
          <a:blip r:embed="rId3"/>
          <a:stretch>
            <a:fillRect/>
          </a:stretch>
        </p:blipFill>
        <p:spPr>
          <a:xfrm>
            <a:off x="119336" y="6518373"/>
            <a:ext cx="2095219" cy="29500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Guacalito Condo-1.jpg" descr="Guacalito Condo-1.jpg"/>
          <p:cNvPicPr>
            <a:picLocks noChangeAspect="1"/>
          </p:cNvPicPr>
          <p:nvPr/>
        </p:nvPicPr>
        <p:blipFill>
          <a:blip r:embed="rId2"/>
          <a:srcRect l="13252" r="24128"/>
          <a:stretch>
            <a:fillRect/>
          </a:stretch>
        </p:blipFill>
        <p:spPr>
          <a:xfrm>
            <a:off x="6042866" y="0"/>
            <a:ext cx="6434617" cy="6858000"/>
          </a:xfrm>
          <a:prstGeom prst="rect">
            <a:avLst/>
          </a:prstGeom>
          <a:ln w="12700">
            <a:miter lim="400000"/>
          </a:ln>
          <a:effectLst>
            <a:reflection stA="50000" endPos="40000" dir="5400000" sy="-100000" algn="bl" rotWithShape="0"/>
          </a:effectLst>
        </p:spPr>
      </p:pic>
      <p:sp>
        <p:nvSpPr>
          <p:cNvPr id="254" name="TextBox 21"/>
          <p:cNvSpPr txBox="1"/>
          <p:nvPr/>
        </p:nvSpPr>
        <p:spPr>
          <a:xfrm>
            <a:off x="366456" y="210657"/>
            <a:ext cx="5729544" cy="5882639"/>
          </a:xfrm>
          <a:prstGeom prst="rect">
            <a:avLst/>
          </a:prstGeom>
          <a:ln w="12700">
            <a:miter lim="400000"/>
          </a:ln>
          <a:effectLst>
            <a:outerShdw blurRad="685800" rotWithShape="0">
              <a:srgbClr val="000000">
                <a:alpha val="75000"/>
              </a:srgbClr>
            </a:outerShdw>
          </a:effectLst>
          <a:extLst>
            <a:ext uri="{C572A759-6A51-4108-AA02-DFA0A04FC94B}">
              <ma14:wrappingTextBoxFlag xmlns="" xmlns:ma14="http://schemas.microsoft.com/office/mac/drawingml/2011/main" val="1"/>
            </a:ext>
          </a:extLst>
        </p:spPr>
        <p:txBody>
          <a:bodyPr lIns="45718" tIns="45718" rIns="45718" bIns="45718">
            <a:spAutoFit/>
          </a:bodyPr>
          <a:lstStyle/>
          <a:p>
            <a:pPr>
              <a:defRPr sz="1600">
                <a:solidFill>
                  <a:srgbClr val="262626"/>
                </a:solidFill>
              </a:defRPr>
            </a:pPr>
            <a:endParaRPr dirty="0"/>
          </a:p>
          <a:p>
            <a:pPr marL="285750" indent="-285750">
              <a:buSzPct val="100000"/>
              <a:buFont typeface="Arial"/>
              <a:buChar char="•"/>
              <a:defRPr sz="1600">
                <a:solidFill>
                  <a:srgbClr val="262626"/>
                </a:solidFill>
              </a:defRPr>
            </a:pPr>
            <a:r>
              <a:rPr sz="1400" dirty="0"/>
              <a:t>Selva Pacifica personally guarantees each of our unique vacation homes is outfitted with all the items you require to have an effortless stay.</a:t>
            </a:r>
            <a:endParaRPr sz="1400" i="1" dirty="0"/>
          </a:p>
          <a:p>
            <a:pPr>
              <a:defRPr sz="1600" i="1">
                <a:solidFill>
                  <a:srgbClr val="262626"/>
                </a:solidFill>
              </a:defRPr>
            </a:pPr>
            <a:endParaRPr sz="1400" i="1" dirty="0"/>
          </a:p>
          <a:p>
            <a:pPr marL="285750" indent="-285750">
              <a:buSzPct val="100000"/>
              <a:buFont typeface="Arial"/>
              <a:buChar char="•"/>
              <a:defRPr sz="1600">
                <a:solidFill>
                  <a:srgbClr val="262626"/>
                </a:solidFill>
              </a:defRPr>
            </a:pPr>
            <a:r>
              <a:rPr sz="1400" dirty="0"/>
              <a:t>Selva Pacifica provides each of their guests with a personalized vacation planner to assist with all aspects of the stay, assisting with travel plans, excursions, check in and check out. </a:t>
            </a:r>
            <a:endParaRPr sz="1400" dirty="0">
              <a:latin typeface="Helvetica LT Std"/>
              <a:ea typeface="Helvetica LT Std"/>
              <a:cs typeface="Helvetica LT Std"/>
              <a:sym typeface="Helvetica LT Std"/>
            </a:endParaRPr>
          </a:p>
          <a:p>
            <a:pP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Coordinating guest special needs with onsite staff for homes prior to arrival and contact both guest shuttle and rental company prior to arrival reconfirming bookings.</a:t>
            </a: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Escort guest from town to house on arrival with use of personal vehicles.</a:t>
            </a: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Late night arrivals met at home the following morning and shuttled to car rental location by meet and greet.</a:t>
            </a: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Tour of town and assistance with shopping.</a:t>
            </a:r>
            <a:endParaRPr sz="1400" dirty="0">
              <a:latin typeface="Helvetica LT Std"/>
              <a:ea typeface="Helvetica LT Std"/>
              <a:cs typeface="Helvetica LT Std"/>
              <a:sym typeface="Helvetica LT Std"/>
            </a:endParaRPr>
          </a:p>
          <a:p>
            <a:pP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Tracking lost luggage and arranging delivery to guest.</a:t>
            </a:r>
            <a:endParaRPr sz="1400" dirty="0">
              <a:latin typeface="Helvetica LT Std"/>
              <a:ea typeface="Helvetica LT Std"/>
              <a:cs typeface="Helvetica LT Std"/>
              <a:sym typeface="Helvetica LT Std"/>
            </a:endParaRPr>
          </a:p>
          <a:p>
            <a:pPr>
              <a:defRPr sz="1600">
                <a:solidFill>
                  <a:srgbClr val="262626"/>
                </a:solidFill>
              </a:defRPr>
            </a:pPr>
            <a:endParaRPr sz="1400" dirty="0">
              <a:latin typeface="Helvetica LT Std"/>
              <a:ea typeface="Helvetica LT Std"/>
              <a:cs typeface="Helvetica LT Std"/>
              <a:sym typeface="Helvetica LT Std"/>
            </a:endParaRPr>
          </a:p>
          <a:p>
            <a:pPr marL="285750" indent="-285750">
              <a:buSzPct val="100000"/>
              <a:buFont typeface="Arial"/>
              <a:buChar char="•"/>
              <a:defRPr sz="1600">
                <a:solidFill>
                  <a:srgbClr val="262626"/>
                </a:solidFill>
              </a:defRPr>
            </a:pPr>
            <a:r>
              <a:rPr sz="1400" dirty="0"/>
              <a:t>Available for duration of stay to assist with any and all questions. </a:t>
            </a:r>
          </a:p>
        </p:txBody>
      </p:sp>
      <p:sp>
        <p:nvSpPr>
          <p:cNvPr id="256" name="SELVA PACIFICA GUESTS"/>
          <p:cNvSpPr txBox="1"/>
          <p:nvPr/>
        </p:nvSpPr>
        <p:spPr>
          <a:xfrm>
            <a:off x="8608183" y="214629"/>
            <a:ext cx="3973239" cy="396239"/>
          </a:xfrm>
          <a:prstGeom prst="rect">
            <a:avLst/>
          </a:prstGeom>
          <a:ln w="12700">
            <a:miter lim="400000"/>
          </a:ln>
          <a:effectLst>
            <a:outerShdw blurRad="685800" rotWithShape="0">
              <a:srgbClr val="000000">
                <a:alpha val="75000"/>
              </a:srgbClr>
            </a:outerShdw>
          </a:effectLst>
          <a:extLst>
            <a:ext uri="{C572A759-6A51-4108-AA02-DFA0A04FC94B}">
              <ma14:wrappingTextBoxFlag xmlns="" xmlns:ma14="http://schemas.microsoft.com/office/mac/drawingml/2011/main" val="1"/>
            </a:ext>
          </a:extLst>
        </p:spPr>
        <p:txBody>
          <a:bodyPr lIns="45718" tIns="45718" rIns="45718" bIns="45718">
            <a:spAutoFit/>
          </a:bodyPr>
          <a:lstStyle>
            <a:lvl1pPr algn="ctr">
              <a:defRPr sz="2000">
                <a:solidFill>
                  <a:schemeClr val="accent4"/>
                </a:solidFill>
              </a:defRPr>
            </a:lvl1pPr>
          </a:lstStyle>
          <a:p>
            <a:r>
              <a:t>SELVA PACIFICA GUESTS</a:t>
            </a:r>
          </a:p>
        </p:txBody>
      </p:sp>
      <p:pic>
        <p:nvPicPr>
          <p:cNvPr id="6" name="SP-NEW-2.png" descr="SP-NEW-2.png"/>
          <p:cNvPicPr>
            <a:picLocks noChangeAspect="1"/>
          </p:cNvPicPr>
          <p:nvPr/>
        </p:nvPicPr>
        <p:blipFill>
          <a:blip r:embed="rId3"/>
          <a:stretch>
            <a:fillRect/>
          </a:stretch>
        </p:blipFill>
        <p:spPr>
          <a:xfrm>
            <a:off x="119336" y="6518373"/>
            <a:ext cx="2095219" cy="29500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5"/>
          <p:cNvSpPr txBox="1"/>
          <p:nvPr/>
        </p:nvSpPr>
        <p:spPr>
          <a:xfrm>
            <a:off x="10278812" y="6492945"/>
            <a:ext cx="1815883" cy="231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900" b="1" spc="30">
                <a:solidFill>
                  <a:srgbClr val="A3A3A3"/>
                </a:solidFill>
                <a:latin typeface="Helvetica LT Std"/>
                <a:ea typeface="Helvetica LT Std"/>
                <a:cs typeface="Helvetica LT Std"/>
                <a:sym typeface="Helvetica LT Std"/>
              </a:defRPr>
            </a:lvl1pPr>
          </a:lstStyle>
          <a:p>
            <a:r>
              <a:t>WWW.KWNICARAGUA.COM</a:t>
            </a:r>
          </a:p>
        </p:txBody>
      </p:sp>
      <p:sp>
        <p:nvSpPr>
          <p:cNvPr id="259" name="TextBox 8"/>
          <p:cNvSpPr txBox="1"/>
          <p:nvPr/>
        </p:nvSpPr>
        <p:spPr>
          <a:xfrm>
            <a:off x="3359696" y="986046"/>
            <a:ext cx="5593837"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000">
                <a:solidFill>
                  <a:srgbClr val="FFFFFF"/>
                </a:solidFill>
                <a:latin typeface="Bebas Neue Bold"/>
                <a:ea typeface="Bebas Neue Bold"/>
                <a:cs typeface="Bebas Neue Bold"/>
                <a:sym typeface="Bebas Neue Bold"/>
              </a:defRPr>
            </a:lvl1pPr>
          </a:lstStyle>
          <a:p>
            <a:r>
              <a:rPr b="1" dirty="0"/>
              <a:t>Buy. Sell. Rent. </a:t>
            </a:r>
            <a:r>
              <a:rPr lang="es-NI" b="1" dirty="0"/>
              <a:t>I</a:t>
            </a:r>
            <a:r>
              <a:rPr b="1" dirty="0"/>
              <a:t>nvest</a:t>
            </a:r>
            <a:r>
              <a:rPr dirty="0"/>
              <a:t>.</a:t>
            </a:r>
          </a:p>
        </p:txBody>
      </p:sp>
      <p:pic>
        <p:nvPicPr>
          <p:cNvPr id="260" name="Picture 8" descr="Picture 8"/>
          <p:cNvPicPr>
            <a:picLocks noChangeAspect="1"/>
          </p:cNvPicPr>
          <p:nvPr/>
        </p:nvPicPr>
        <p:blipFill>
          <a:blip r:embed="rId2"/>
          <a:stretch>
            <a:fillRect/>
          </a:stretch>
        </p:blipFill>
        <p:spPr>
          <a:xfrm>
            <a:off x="828646" y="3051938"/>
            <a:ext cx="3971210" cy="773088"/>
          </a:xfrm>
          <a:prstGeom prst="rect">
            <a:avLst/>
          </a:prstGeom>
          <a:ln w="12700">
            <a:miter lim="400000"/>
          </a:ln>
        </p:spPr>
      </p:pic>
      <p:pic>
        <p:nvPicPr>
          <p:cNvPr id="261" name="Picture 20" descr="Picture 20"/>
          <p:cNvPicPr>
            <a:picLocks noChangeAspect="1"/>
          </p:cNvPicPr>
          <p:nvPr/>
        </p:nvPicPr>
        <p:blipFill>
          <a:blip r:embed="rId3"/>
          <a:stretch>
            <a:fillRect/>
          </a:stretch>
        </p:blipFill>
        <p:spPr>
          <a:xfrm>
            <a:off x="11042691" y="6215548"/>
            <a:ext cx="597925" cy="277399"/>
          </a:xfrm>
          <a:prstGeom prst="rect">
            <a:avLst/>
          </a:prstGeom>
          <a:ln w="12700">
            <a:miter lim="400000"/>
          </a:ln>
        </p:spPr>
      </p:pic>
      <p:pic>
        <p:nvPicPr>
          <p:cNvPr id="262" name="SP-NEW-2.png" descr="SP-NEW-2.png"/>
          <p:cNvPicPr>
            <a:picLocks noChangeAspect="1"/>
          </p:cNvPicPr>
          <p:nvPr/>
        </p:nvPicPr>
        <p:blipFill>
          <a:blip r:embed="rId4"/>
          <a:stretch>
            <a:fillRect/>
          </a:stretch>
        </p:blipFill>
        <p:spPr>
          <a:xfrm>
            <a:off x="6744072" y="2993193"/>
            <a:ext cx="4809710" cy="831833"/>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D692D-DFFB-4A9A-BAB5-4B28E53119C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4602" cy="6858000"/>
          </a:xfrm>
          <a:prstGeom prst="rect">
            <a:avLst/>
          </a:prstGeom>
        </p:spPr>
      </p:pic>
      <p:cxnSp>
        <p:nvCxnSpPr>
          <p:cNvPr id="13" name="Straight Connector 12" hidden="1">
            <a:extLst>
              <a:ext uri="{FF2B5EF4-FFF2-40B4-BE49-F238E27FC236}">
                <a16:creationId xmlns:a16="http://schemas.microsoft.com/office/drawing/2014/main" id="{8A79FE0B-CB65-4B7A-B2CB-4E67710DC5E4}"/>
              </a:ext>
            </a:extLst>
          </p:cNvPr>
          <p:cNvCxnSpPr>
            <a:cxnSpLocks/>
          </p:cNvCxnSpPr>
          <p:nvPr/>
        </p:nvCxnSpPr>
        <p:spPr>
          <a:xfrm>
            <a:off x="2442754" y="0"/>
            <a:ext cx="0" cy="6875000"/>
          </a:xfrm>
          <a:prstGeom prst="line">
            <a:avLst/>
          </a:prstGeom>
          <a:ln>
            <a:solidFill>
              <a:srgbClr val="D8D8D8"/>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CE7F40-AC97-4587-ACBF-0AA6E5548AD0}"/>
              </a:ext>
            </a:extLst>
          </p:cNvPr>
          <p:cNvSpPr txBox="1"/>
          <p:nvPr/>
        </p:nvSpPr>
        <p:spPr>
          <a:xfrm>
            <a:off x="5320367" y="381854"/>
            <a:ext cx="1353256" cy="579646"/>
          </a:xfrm>
          <a:prstGeom prst="rect">
            <a:avLst/>
          </a:prstGeom>
          <a:noFill/>
        </p:spPr>
        <p:txBody>
          <a:bodyPr wrap="none" rtlCol="0">
            <a:spAutoFit/>
          </a:bodyPr>
          <a:lstStyle/>
          <a:p>
            <a:pPr algn="ctr">
              <a:lnSpc>
                <a:spcPts val="3800"/>
              </a:lnSpc>
            </a:pPr>
            <a:r>
              <a:rPr lang="es-ES" sz="4000" dirty="0">
                <a:solidFill>
                  <a:schemeClr val="bg1"/>
                </a:solidFill>
                <a:latin typeface="Bebas Neue Bold" panose="020B0606020202050201" pitchFamily="34" charset="0"/>
              </a:rPr>
              <a:t>TEAM</a:t>
            </a:r>
            <a:endParaRPr lang="en-US" sz="4000" dirty="0">
              <a:solidFill>
                <a:schemeClr val="bg1"/>
              </a:solidFill>
              <a:latin typeface="Bebas Neue Bold" panose="020B0606020202050201" pitchFamily="34" charset="0"/>
            </a:endParaRPr>
          </a:p>
        </p:txBody>
      </p:sp>
      <p:pic>
        <p:nvPicPr>
          <p:cNvPr id="23" name="Picture 5">
            <a:extLst>
              <a:ext uri="{FF2B5EF4-FFF2-40B4-BE49-F238E27FC236}">
                <a16:creationId xmlns:a16="http://schemas.microsoft.com/office/drawing/2014/main" id="{7115CEAB-4D5A-2241-906E-4AA8FEF40A6B}"/>
              </a:ext>
            </a:extLst>
          </p:cNvPr>
          <p:cNvPicPr>
            <a:picLocks noChangeAspect="1"/>
          </p:cNvPicPr>
          <p:nvPr/>
        </p:nvPicPr>
        <p:blipFill rotWithShape="1">
          <a:blip r:embed="rId3">
            <a:extLst>
              <a:ext uri="{28A0092B-C50C-407E-A947-70E740481C1C}">
                <a14:useLocalDpi xmlns:a14="http://schemas.microsoft.com/office/drawing/2010/main"/>
              </a:ext>
            </a:extLst>
          </a:blip>
          <a:srcRect l="39820" t="43670"/>
          <a:stretch/>
        </p:blipFill>
        <p:spPr>
          <a:xfrm>
            <a:off x="8884905" y="5117663"/>
            <a:ext cx="3303395" cy="1740336"/>
          </a:xfrm>
          <a:prstGeom prst="rect">
            <a:avLst/>
          </a:prstGeom>
        </p:spPr>
      </p:pic>
      <p:sp>
        <p:nvSpPr>
          <p:cNvPr id="28" name="TextBox 21">
            <a:extLst>
              <a:ext uri="{FF2B5EF4-FFF2-40B4-BE49-F238E27FC236}">
                <a16:creationId xmlns:a16="http://schemas.microsoft.com/office/drawing/2014/main" id="{E57E2636-C9A4-4F8A-A537-DBDD57621C63}"/>
              </a:ext>
            </a:extLst>
          </p:cNvPr>
          <p:cNvSpPr txBox="1"/>
          <p:nvPr/>
        </p:nvSpPr>
        <p:spPr>
          <a:xfrm>
            <a:off x="3634470" y="1128925"/>
            <a:ext cx="4477779" cy="3046988"/>
          </a:xfrm>
          <a:prstGeom prst="rect">
            <a:avLst/>
          </a:prstGeom>
          <a:noFill/>
        </p:spPr>
        <p:txBody>
          <a:bodyPr wrap="square" rtlCol="0">
            <a:spAutoFit/>
          </a:bodyPr>
          <a:lstStyle/>
          <a:p>
            <a:pPr algn="ctr"/>
            <a:r>
              <a:rPr lang="x-none" sz="1600" b="1" spc="-150" dirty="0">
                <a:solidFill>
                  <a:schemeClr val="bg1"/>
                </a:solidFill>
                <a:latin typeface="Helvetica LT Std" panose="020B0504020202020204" pitchFamily="34" charset="0"/>
              </a:rPr>
              <a:t>Joao Mucciolo</a:t>
            </a:r>
            <a:endParaRPr lang="es-NI" sz="1600" b="1" spc="-150" dirty="0">
              <a:solidFill>
                <a:schemeClr val="bg1"/>
              </a:solidFill>
              <a:latin typeface="Helvetica LT Std" panose="020B0504020202020204" pitchFamily="34" charset="0"/>
            </a:endParaRPr>
          </a:p>
          <a:p>
            <a:pPr algn="ctr"/>
            <a:r>
              <a:rPr lang="en-US" sz="1600" b="1" i="1" dirty="0">
                <a:solidFill>
                  <a:schemeClr val="bg1"/>
                </a:solidFill>
                <a:latin typeface="Helvetica LT Std Light" panose="020B0403020202020204" pitchFamily="34" charset="0"/>
              </a:rPr>
              <a:t>Partner and Broker</a:t>
            </a:r>
            <a:endParaRPr lang="es-NI" sz="1600" b="1" i="1" dirty="0">
              <a:solidFill>
                <a:schemeClr val="bg1"/>
              </a:solidFill>
              <a:latin typeface="Helvetica LT Std Light" panose="020B0403020202020204" pitchFamily="34" charset="0"/>
            </a:endParaRPr>
          </a:p>
          <a:p>
            <a:pPr algn="ctr"/>
            <a:r>
              <a:rPr lang="x-none" sz="1600" b="1" i="1" dirty="0">
                <a:solidFill>
                  <a:schemeClr val="bg1"/>
                </a:solidFill>
                <a:latin typeface="Helvetica LT Std Light" panose="020B0403020202020204" pitchFamily="34" charset="0"/>
              </a:rPr>
              <a:t>(Touristic areas)</a:t>
            </a:r>
            <a:endParaRPr lang="es-NI" sz="1600" b="1" i="1" dirty="0">
              <a:solidFill>
                <a:schemeClr val="bg1"/>
              </a:solidFill>
              <a:latin typeface="Helvetica LT Std Light" panose="020B0403020202020204" pitchFamily="34" charset="0"/>
            </a:endParaRPr>
          </a:p>
          <a:p>
            <a:pPr algn="ctr"/>
            <a:r>
              <a:rPr lang="x-none" sz="1600" i="1" dirty="0">
                <a:solidFill>
                  <a:schemeClr val="bg1"/>
                </a:solidFill>
                <a:latin typeface="Helvetica LT Std Light" panose="020B0403020202020204" pitchFamily="34" charset="0"/>
              </a:rPr>
              <a:t>San Juan del Sur</a:t>
            </a:r>
            <a:r>
              <a:rPr lang="es-NI" sz="1600" i="1" dirty="0">
                <a:solidFill>
                  <a:schemeClr val="bg1"/>
                </a:solidFill>
                <a:latin typeface="Helvetica LT Std Light" panose="020B0403020202020204" pitchFamily="34" charset="0"/>
              </a:rPr>
              <a:t> office</a:t>
            </a:r>
            <a:r>
              <a:rPr lang="x-none" sz="1600" i="1" dirty="0">
                <a:solidFill>
                  <a:schemeClr val="bg1"/>
                </a:solidFill>
                <a:latin typeface="Helvetica LT Std Light" panose="020B0403020202020204" pitchFamily="34" charset="0"/>
              </a:rPr>
              <a:t>, Nicaragua</a:t>
            </a:r>
            <a:endParaRPr lang="es-NI" sz="1600" i="1" dirty="0">
              <a:solidFill>
                <a:schemeClr val="bg1"/>
              </a:solidFill>
              <a:latin typeface="Helvetica LT Std Light" panose="020B0403020202020204" pitchFamily="34" charset="0"/>
            </a:endParaRPr>
          </a:p>
          <a:p>
            <a:pPr algn="ctr"/>
            <a:r>
              <a:rPr lang="x-none" sz="1600" b="1" dirty="0">
                <a:solidFill>
                  <a:schemeClr val="bg1"/>
                </a:solidFill>
                <a:latin typeface="Helvetica LT Std Light" panose="020B0403020202020204" pitchFamily="34" charset="0"/>
              </a:rPr>
              <a:t>(505) 8883 – 8829</a:t>
            </a:r>
            <a:endParaRPr lang="es-NI" sz="1600" b="1" dirty="0">
              <a:solidFill>
                <a:schemeClr val="bg1"/>
              </a:solidFill>
              <a:latin typeface="Helvetica LT Std Light" panose="020B0403020202020204" pitchFamily="34" charset="0"/>
            </a:endParaRPr>
          </a:p>
          <a:p>
            <a:pPr algn="ctr"/>
            <a:r>
              <a:rPr lang="x-none" sz="1600" dirty="0">
                <a:solidFill>
                  <a:schemeClr val="bg1"/>
                </a:solidFill>
                <a:latin typeface="Helvetica LT Std Light" panose="020B0403020202020204" pitchFamily="34" charset="0"/>
              </a:rPr>
              <a:t>joao.mucciolo@kwnicaragua.com</a:t>
            </a:r>
            <a:endParaRPr lang="en-US" sz="1600" dirty="0">
              <a:solidFill>
                <a:schemeClr val="bg1"/>
              </a:solidFill>
              <a:latin typeface="Helvetica LT Std Light" panose="020B0403020202020204" pitchFamily="34" charset="0"/>
            </a:endParaRPr>
          </a:p>
          <a:p>
            <a:endParaRPr lang="en-US" sz="3200" b="1" dirty="0">
              <a:solidFill>
                <a:schemeClr val="bg1"/>
              </a:solidFill>
              <a:latin typeface="Helvetica LT Std Light" panose="020B0403020202020204" pitchFamily="34" charset="0"/>
            </a:endParaRPr>
          </a:p>
          <a:p>
            <a:endParaRPr lang="x-none" sz="3200" i="1" dirty="0">
              <a:solidFill>
                <a:schemeClr val="bg1"/>
              </a:solidFill>
              <a:latin typeface="Helvetica LT Std Light" panose="020B0403020202020204" pitchFamily="34" charset="0"/>
            </a:endParaRPr>
          </a:p>
          <a:p>
            <a:endParaRPr lang="es-NI" sz="3200" b="1" spc="-150" dirty="0">
              <a:solidFill>
                <a:schemeClr val="bg1"/>
              </a:solidFill>
              <a:latin typeface="Helvetica LT Std" panose="020B0504020202020204" pitchFamily="34" charset="0"/>
            </a:endParaRPr>
          </a:p>
        </p:txBody>
      </p:sp>
      <p:sp>
        <p:nvSpPr>
          <p:cNvPr id="29" name="TextBox 21">
            <a:extLst>
              <a:ext uri="{FF2B5EF4-FFF2-40B4-BE49-F238E27FC236}">
                <a16:creationId xmlns:a16="http://schemas.microsoft.com/office/drawing/2014/main" id="{E57E2636-C9A4-4F8A-A537-DBDD57621C63}"/>
              </a:ext>
            </a:extLst>
          </p:cNvPr>
          <p:cNvSpPr txBox="1"/>
          <p:nvPr/>
        </p:nvSpPr>
        <p:spPr>
          <a:xfrm>
            <a:off x="3634470" y="4299023"/>
            <a:ext cx="4687394" cy="2800767"/>
          </a:xfrm>
          <a:prstGeom prst="rect">
            <a:avLst/>
          </a:prstGeom>
          <a:noFill/>
        </p:spPr>
        <p:txBody>
          <a:bodyPr wrap="square" rtlCol="0">
            <a:spAutoFit/>
          </a:bodyPr>
          <a:lstStyle/>
          <a:p>
            <a:pPr algn="ctr"/>
            <a:r>
              <a:rPr lang="es-NI" sz="1600" b="1" spc="-150" dirty="0">
                <a:solidFill>
                  <a:schemeClr val="bg1"/>
                </a:solidFill>
                <a:latin typeface="Helvetica LT Std" panose="020B0504020202020204" pitchFamily="34" charset="0"/>
              </a:rPr>
              <a:t>Nancy Ulloa</a:t>
            </a:r>
          </a:p>
          <a:p>
            <a:pPr algn="ctr"/>
            <a:r>
              <a:rPr lang="es-NI" sz="1600" b="1" i="1" dirty="0">
                <a:solidFill>
                  <a:schemeClr val="bg1"/>
                </a:solidFill>
                <a:latin typeface="Helvetica LT Std Light" panose="020B0403020202020204" pitchFamily="34" charset="0"/>
              </a:rPr>
              <a:t>Coordinator</a:t>
            </a:r>
          </a:p>
          <a:p>
            <a:pPr algn="ctr"/>
            <a:r>
              <a:rPr lang="x-none" sz="1600" i="1" dirty="0">
                <a:solidFill>
                  <a:schemeClr val="bg1"/>
                </a:solidFill>
                <a:latin typeface="Helvetica LT Std Light" panose="020B0403020202020204" pitchFamily="34" charset="0"/>
              </a:rPr>
              <a:t>San Juan del Sur</a:t>
            </a:r>
            <a:r>
              <a:rPr lang="es-NI" sz="1600" i="1" dirty="0">
                <a:solidFill>
                  <a:schemeClr val="bg1"/>
                </a:solidFill>
                <a:latin typeface="Helvetica LT Std Light" panose="020B0403020202020204" pitchFamily="34" charset="0"/>
              </a:rPr>
              <a:t> office</a:t>
            </a:r>
            <a:r>
              <a:rPr lang="x-none" sz="1600" i="1" dirty="0">
                <a:solidFill>
                  <a:schemeClr val="bg1"/>
                </a:solidFill>
                <a:latin typeface="Helvetica LT Std Light" panose="020B0403020202020204" pitchFamily="34" charset="0"/>
              </a:rPr>
              <a:t>, Nicaragua</a:t>
            </a:r>
            <a:endParaRPr lang="es-NI" sz="1600" i="1" dirty="0">
              <a:solidFill>
                <a:schemeClr val="bg1"/>
              </a:solidFill>
              <a:latin typeface="Helvetica LT Std Light" panose="020B0403020202020204" pitchFamily="34" charset="0"/>
            </a:endParaRPr>
          </a:p>
          <a:p>
            <a:pPr algn="ctr"/>
            <a:r>
              <a:rPr lang="x-none" sz="1600" b="1" dirty="0">
                <a:solidFill>
                  <a:schemeClr val="bg1"/>
                </a:solidFill>
                <a:latin typeface="Helvetica LT Std Light" panose="020B0403020202020204" pitchFamily="34" charset="0"/>
              </a:rPr>
              <a:t>(505) </a:t>
            </a:r>
            <a:r>
              <a:rPr lang="es-NI" sz="1600" b="1" dirty="0">
                <a:solidFill>
                  <a:schemeClr val="bg1"/>
                </a:solidFill>
                <a:latin typeface="Helvetica LT Std Light" panose="020B0403020202020204" pitchFamily="34" charset="0"/>
              </a:rPr>
              <a:t>8789 - 6940</a:t>
            </a:r>
          </a:p>
          <a:p>
            <a:pPr algn="ctr"/>
            <a:r>
              <a:rPr lang="es-NI" sz="1600" dirty="0" err="1">
                <a:solidFill>
                  <a:schemeClr val="bg1"/>
                </a:solidFill>
                <a:latin typeface="Helvetica LT Std Light" panose="020B0403020202020204" pitchFamily="34" charset="0"/>
              </a:rPr>
              <a:t>nanmeul</a:t>
            </a:r>
            <a:r>
              <a:rPr lang="x-none" sz="1600" dirty="0">
                <a:solidFill>
                  <a:schemeClr val="bg1"/>
                </a:solidFill>
                <a:latin typeface="Helvetica LT Std Light" panose="020B0403020202020204" pitchFamily="34" charset="0"/>
              </a:rPr>
              <a:t>@</a:t>
            </a:r>
            <a:r>
              <a:rPr lang="es-NI" sz="1600" dirty="0" err="1">
                <a:solidFill>
                  <a:schemeClr val="bg1"/>
                </a:solidFill>
                <a:latin typeface="Helvetica LT Std Light" panose="020B0403020202020204" pitchFamily="34" charset="0"/>
              </a:rPr>
              <a:t>gmail</a:t>
            </a:r>
            <a:r>
              <a:rPr lang="x-none" sz="1600" dirty="0">
                <a:solidFill>
                  <a:schemeClr val="bg1"/>
                </a:solidFill>
                <a:latin typeface="Helvetica LT Std Light" panose="020B0403020202020204" pitchFamily="34" charset="0"/>
              </a:rPr>
              <a:t>.com</a:t>
            </a:r>
            <a:endParaRPr lang="en-US" sz="1600" dirty="0">
              <a:solidFill>
                <a:schemeClr val="bg1"/>
              </a:solidFill>
              <a:latin typeface="Helvetica LT Std Light" panose="020B0403020202020204" pitchFamily="34" charset="0"/>
            </a:endParaRPr>
          </a:p>
          <a:p>
            <a:endParaRPr lang="en-US" sz="3200" b="1" dirty="0">
              <a:solidFill>
                <a:schemeClr val="bg1"/>
              </a:solidFill>
              <a:latin typeface="Helvetica LT Std Light" panose="020B0403020202020204" pitchFamily="34" charset="0"/>
            </a:endParaRPr>
          </a:p>
          <a:p>
            <a:endParaRPr lang="x-none" sz="3200" i="1" dirty="0">
              <a:solidFill>
                <a:schemeClr val="bg1"/>
              </a:solidFill>
              <a:latin typeface="Helvetica LT Std Light" panose="020B0403020202020204" pitchFamily="34" charset="0"/>
            </a:endParaRPr>
          </a:p>
          <a:p>
            <a:endParaRPr lang="es-NI" sz="3200" b="1" spc="-150" dirty="0">
              <a:solidFill>
                <a:schemeClr val="bg1"/>
              </a:solidFill>
              <a:latin typeface="Helvetica LT Std" panose="020B0504020202020204" pitchFamily="34" charset="0"/>
            </a:endParaRPr>
          </a:p>
        </p:txBody>
      </p:sp>
      <p:sp>
        <p:nvSpPr>
          <p:cNvPr id="30" name="TextBox 21">
            <a:extLst>
              <a:ext uri="{FF2B5EF4-FFF2-40B4-BE49-F238E27FC236}">
                <a16:creationId xmlns:a16="http://schemas.microsoft.com/office/drawing/2014/main" id="{E57E2636-C9A4-4F8A-A537-DBDD57621C63}"/>
              </a:ext>
            </a:extLst>
          </p:cNvPr>
          <p:cNvSpPr txBox="1"/>
          <p:nvPr/>
        </p:nvSpPr>
        <p:spPr>
          <a:xfrm>
            <a:off x="24618" y="2652419"/>
            <a:ext cx="4612267" cy="2800767"/>
          </a:xfrm>
          <a:prstGeom prst="rect">
            <a:avLst/>
          </a:prstGeom>
          <a:noFill/>
        </p:spPr>
        <p:txBody>
          <a:bodyPr wrap="square" rtlCol="0">
            <a:spAutoFit/>
          </a:bodyPr>
          <a:lstStyle/>
          <a:p>
            <a:pPr algn="ctr"/>
            <a:r>
              <a:rPr lang="es-NI" sz="1600" b="1" spc="-150" dirty="0">
                <a:solidFill>
                  <a:schemeClr val="bg1"/>
                </a:solidFill>
                <a:latin typeface="Helvetica LT Std" panose="020B0504020202020204" pitchFamily="34" charset="0"/>
              </a:rPr>
              <a:t>Daphne Espinoza</a:t>
            </a:r>
          </a:p>
          <a:p>
            <a:pPr algn="ctr"/>
            <a:r>
              <a:rPr lang="es-NI" sz="1600" b="1" i="1" dirty="0">
                <a:solidFill>
                  <a:schemeClr val="bg1"/>
                </a:solidFill>
                <a:latin typeface="Helvetica LT Std Light" panose="020B0403020202020204" pitchFamily="34" charset="0"/>
              </a:rPr>
              <a:t>Agent, San Juan del Sur</a:t>
            </a:r>
          </a:p>
          <a:p>
            <a:pPr algn="ctr"/>
            <a:r>
              <a:rPr lang="x-none" sz="1600" i="1" dirty="0">
                <a:solidFill>
                  <a:schemeClr val="bg1"/>
                </a:solidFill>
                <a:latin typeface="Helvetica LT Std Light" panose="020B0403020202020204" pitchFamily="34" charset="0"/>
              </a:rPr>
              <a:t>San Juan del Sur</a:t>
            </a:r>
            <a:r>
              <a:rPr lang="es-NI" sz="1600" i="1" dirty="0">
                <a:solidFill>
                  <a:schemeClr val="bg1"/>
                </a:solidFill>
                <a:latin typeface="Helvetica LT Std Light" panose="020B0403020202020204" pitchFamily="34" charset="0"/>
              </a:rPr>
              <a:t> office</a:t>
            </a:r>
            <a:r>
              <a:rPr lang="x-none" sz="1600" i="1" dirty="0">
                <a:solidFill>
                  <a:schemeClr val="bg1"/>
                </a:solidFill>
                <a:latin typeface="Helvetica LT Std Light" panose="020B0403020202020204" pitchFamily="34" charset="0"/>
              </a:rPr>
              <a:t>, Nicaragua</a:t>
            </a:r>
            <a:endParaRPr lang="es-NI" sz="1600" i="1" dirty="0">
              <a:solidFill>
                <a:schemeClr val="bg1"/>
              </a:solidFill>
              <a:latin typeface="Helvetica LT Std Light" panose="020B0403020202020204" pitchFamily="34" charset="0"/>
            </a:endParaRPr>
          </a:p>
          <a:p>
            <a:pPr algn="ctr"/>
            <a:r>
              <a:rPr lang="x-none" sz="1600" b="1" dirty="0">
                <a:solidFill>
                  <a:schemeClr val="bg1"/>
                </a:solidFill>
                <a:latin typeface="Helvetica LT Std Light" panose="020B0403020202020204" pitchFamily="34" charset="0"/>
              </a:rPr>
              <a:t>(505) </a:t>
            </a:r>
            <a:r>
              <a:rPr lang="es-NI" sz="1600" b="1" dirty="0">
                <a:solidFill>
                  <a:schemeClr val="bg1"/>
                </a:solidFill>
                <a:latin typeface="Helvetica LT Std Light" panose="020B0403020202020204" pitchFamily="34" charset="0"/>
              </a:rPr>
              <a:t>8429 - 6462</a:t>
            </a:r>
          </a:p>
          <a:p>
            <a:pPr algn="ctr"/>
            <a:r>
              <a:rPr lang="es-NI" sz="1600" dirty="0" err="1">
                <a:solidFill>
                  <a:schemeClr val="bg1"/>
                </a:solidFill>
                <a:latin typeface="Helvetica LT Std Light" panose="020B0403020202020204" pitchFamily="34" charset="0"/>
              </a:rPr>
              <a:t>daphne.espinoza</a:t>
            </a:r>
            <a:r>
              <a:rPr lang="x-none" sz="1600" dirty="0">
                <a:solidFill>
                  <a:schemeClr val="bg1"/>
                </a:solidFill>
                <a:latin typeface="Helvetica LT Std Light" panose="020B0403020202020204" pitchFamily="34" charset="0"/>
              </a:rPr>
              <a:t>@</a:t>
            </a:r>
            <a:r>
              <a:rPr lang="es-NI" sz="1600" dirty="0" err="1">
                <a:solidFill>
                  <a:schemeClr val="bg1"/>
                </a:solidFill>
                <a:latin typeface="Helvetica LT Std Light" panose="020B0403020202020204" pitchFamily="34" charset="0"/>
              </a:rPr>
              <a:t>kwnicaragua</a:t>
            </a:r>
            <a:r>
              <a:rPr lang="x-none" sz="1600" dirty="0">
                <a:solidFill>
                  <a:schemeClr val="bg1"/>
                </a:solidFill>
                <a:latin typeface="Helvetica LT Std Light" panose="020B0403020202020204" pitchFamily="34" charset="0"/>
              </a:rPr>
              <a:t>.com</a:t>
            </a:r>
            <a:endParaRPr lang="en-US" sz="1600" dirty="0">
              <a:solidFill>
                <a:schemeClr val="bg1"/>
              </a:solidFill>
              <a:latin typeface="Helvetica LT Std Light" panose="020B0403020202020204" pitchFamily="34" charset="0"/>
            </a:endParaRPr>
          </a:p>
          <a:p>
            <a:endParaRPr lang="en-US" sz="3200" b="1" dirty="0">
              <a:solidFill>
                <a:schemeClr val="bg1"/>
              </a:solidFill>
              <a:latin typeface="Helvetica LT Std Light" panose="020B0403020202020204" pitchFamily="34" charset="0"/>
            </a:endParaRPr>
          </a:p>
          <a:p>
            <a:endParaRPr lang="x-none" sz="3200" i="1" dirty="0">
              <a:solidFill>
                <a:schemeClr val="bg1"/>
              </a:solidFill>
              <a:latin typeface="Helvetica LT Std Light" panose="020B0403020202020204" pitchFamily="34" charset="0"/>
            </a:endParaRPr>
          </a:p>
          <a:p>
            <a:endParaRPr lang="es-NI" sz="3200" b="1" spc="-150" dirty="0">
              <a:solidFill>
                <a:schemeClr val="bg1"/>
              </a:solidFill>
              <a:latin typeface="Helvetica LT Std" panose="020B0504020202020204" pitchFamily="34" charset="0"/>
            </a:endParaRPr>
          </a:p>
        </p:txBody>
      </p:sp>
      <p:sp>
        <p:nvSpPr>
          <p:cNvPr id="18" name="TextBox 21">
            <a:extLst>
              <a:ext uri="{FF2B5EF4-FFF2-40B4-BE49-F238E27FC236}">
                <a16:creationId xmlns:a16="http://schemas.microsoft.com/office/drawing/2014/main" id="{E57E2636-C9A4-4F8A-A537-DBDD57621C63}"/>
              </a:ext>
            </a:extLst>
          </p:cNvPr>
          <p:cNvSpPr txBox="1"/>
          <p:nvPr/>
        </p:nvSpPr>
        <p:spPr>
          <a:xfrm>
            <a:off x="7248128" y="2652419"/>
            <a:ext cx="4612267" cy="3046988"/>
          </a:xfrm>
          <a:prstGeom prst="rect">
            <a:avLst/>
          </a:prstGeom>
          <a:noFill/>
        </p:spPr>
        <p:txBody>
          <a:bodyPr wrap="square" rtlCol="0">
            <a:spAutoFit/>
          </a:bodyPr>
          <a:lstStyle/>
          <a:p>
            <a:pPr algn="ctr"/>
            <a:r>
              <a:rPr lang="es-NI" sz="1600" b="1" spc="-150" dirty="0">
                <a:solidFill>
                  <a:schemeClr val="bg1"/>
                </a:solidFill>
                <a:latin typeface="Helvetica LT Std" panose="020B0504020202020204" pitchFamily="34" charset="0"/>
              </a:rPr>
              <a:t>Gary  Clements</a:t>
            </a:r>
          </a:p>
          <a:p>
            <a:pPr algn="ctr"/>
            <a:r>
              <a:rPr lang="es-NI" sz="1600" b="1" i="1" dirty="0">
                <a:solidFill>
                  <a:schemeClr val="bg1"/>
                </a:solidFill>
                <a:latin typeface="Helvetica LT Std Light" panose="020B0403020202020204" pitchFamily="34" charset="0"/>
              </a:rPr>
              <a:t>Agent, Tola and Rivas</a:t>
            </a:r>
          </a:p>
          <a:p>
            <a:pPr algn="ctr"/>
            <a:r>
              <a:rPr lang="x-none" sz="1600" i="1" dirty="0">
                <a:solidFill>
                  <a:schemeClr val="bg1"/>
                </a:solidFill>
                <a:latin typeface="Helvetica LT Std Light" panose="020B0403020202020204" pitchFamily="34" charset="0"/>
              </a:rPr>
              <a:t>San Juan del Sur</a:t>
            </a:r>
            <a:r>
              <a:rPr lang="es-NI" sz="1600" i="1" dirty="0">
                <a:solidFill>
                  <a:schemeClr val="bg1"/>
                </a:solidFill>
                <a:latin typeface="Helvetica LT Std Light" panose="020B0403020202020204" pitchFamily="34" charset="0"/>
              </a:rPr>
              <a:t> office</a:t>
            </a:r>
            <a:r>
              <a:rPr lang="x-none" sz="1600" i="1" dirty="0">
                <a:solidFill>
                  <a:schemeClr val="bg1"/>
                </a:solidFill>
                <a:latin typeface="Helvetica LT Std Light" panose="020B0403020202020204" pitchFamily="34" charset="0"/>
              </a:rPr>
              <a:t>, Nicaragua</a:t>
            </a:r>
            <a:endParaRPr lang="es-NI" sz="1600" i="1" dirty="0">
              <a:solidFill>
                <a:schemeClr val="bg1"/>
              </a:solidFill>
              <a:latin typeface="Helvetica LT Std Light" panose="020B0403020202020204" pitchFamily="34" charset="0"/>
            </a:endParaRPr>
          </a:p>
          <a:p>
            <a:pPr algn="ctr">
              <a:defRPr sz="2000" b="1">
                <a:solidFill>
                  <a:srgbClr val="FFFFFF"/>
                </a:solidFill>
                <a:latin typeface="Helvetica LT Std Light"/>
                <a:ea typeface="Helvetica LT Std Light"/>
                <a:cs typeface="Helvetica LT Std Light"/>
                <a:sym typeface="Helvetica LT Std Light"/>
              </a:defRPr>
            </a:pPr>
            <a:r>
              <a:rPr lang="es-NI" sz="1600" b="1" dirty="0">
                <a:solidFill>
                  <a:schemeClr val="bg1"/>
                </a:solidFill>
                <a:latin typeface="Helvetica LT Std Light" panose="020B0403020202020204" pitchFamily="34" charset="0"/>
              </a:rPr>
              <a:t> </a:t>
            </a:r>
            <a:r>
              <a:rPr lang="pl-PL" sz="1600" dirty="0"/>
              <a:t>Nic (505) 7803 – 9110</a:t>
            </a:r>
          </a:p>
          <a:p>
            <a:pPr algn="ctr">
              <a:defRPr sz="2000" b="1">
                <a:solidFill>
                  <a:srgbClr val="FFFFFF"/>
                </a:solidFill>
                <a:latin typeface="Helvetica LT Std Light"/>
                <a:ea typeface="Helvetica LT Std Light"/>
                <a:cs typeface="Helvetica LT Std Light"/>
                <a:sym typeface="Helvetica LT Std Light"/>
              </a:defRPr>
            </a:pPr>
            <a:r>
              <a:rPr lang="pl-PL" sz="1600" b="1" dirty="0">
                <a:solidFill>
                  <a:srgbClr val="FFFFFF"/>
                </a:solidFill>
                <a:latin typeface="Helvetica LT Std Light"/>
                <a:ea typeface="Helvetica LT Std Light"/>
                <a:cs typeface="Helvetica LT Std Light"/>
                <a:sym typeface="Franklin Gothic Book"/>
              </a:rPr>
              <a:t>USA (1) 240-476-3290</a:t>
            </a:r>
          </a:p>
          <a:p>
            <a:pPr algn="ctr">
              <a:defRPr sz="2000">
                <a:solidFill>
                  <a:srgbClr val="FFFFFF"/>
                </a:solidFill>
                <a:latin typeface="Helvetica LT Std Light"/>
                <a:ea typeface="Helvetica LT Std Light"/>
                <a:cs typeface="Helvetica LT Std Light"/>
                <a:sym typeface="Helvetica LT Std Light"/>
              </a:defRPr>
            </a:pPr>
            <a:r>
              <a:rPr lang="es-NI" sz="1600" dirty="0"/>
              <a:t>gary.clements@kwnicaragua.com</a:t>
            </a:r>
          </a:p>
          <a:p>
            <a:endParaRPr lang="en-US" sz="3200" b="1" dirty="0">
              <a:solidFill>
                <a:schemeClr val="bg1"/>
              </a:solidFill>
              <a:latin typeface="Helvetica LT Std Light" panose="020B0403020202020204" pitchFamily="34" charset="0"/>
            </a:endParaRPr>
          </a:p>
          <a:p>
            <a:endParaRPr lang="x-none" sz="3200" i="1" dirty="0">
              <a:solidFill>
                <a:schemeClr val="bg1"/>
              </a:solidFill>
              <a:latin typeface="Helvetica LT Std Light" panose="020B0403020202020204" pitchFamily="34" charset="0"/>
            </a:endParaRPr>
          </a:p>
          <a:p>
            <a:endParaRPr lang="es-NI" sz="3200" b="1" spc="-150" dirty="0">
              <a:solidFill>
                <a:schemeClr val="bg1"/>
              </a:solidFill>
              <a:latin typeface="Helvetica LT Std" panose="020B0504020202020204" pitchFamily="34" charset="0"/>
            </a:endParaRPr>
          </a:p>
        </p:txBody>
      </p:sp>
    </p:spTree>
    <p:extLst>
      <p:ext uri="{BB962C8B-B14F-4D97-AF65-F5344CB8AC3E}">
        <p14:creationId xmlns:p14="http://schemas.microsoft.com/office/powerpoint/2010/main" val="258011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19"/>
          <p:cNvSpPr txBox="1"/>
          <p:nvPr/>
        </p:nvSpPr>
        <p:spPr>
          <a:xfrm>
            <a:off x="566376" y="476672"/>
            <a:ext cx="3040768" cy="1310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4000">
                <a:solidFill>
                  <a:srgbClr val="2687C8"/>
                </a:solidFill>
                <a:latin typeface="Bebas Neue Bold"/>
                <a:ea typeface="Bebas Neue Bold"/>
                <a:cs typeface="Bebas Neue Bold"/>
                <a:sym typeface="Bebas Neue Bold"/>
              </a:defRPr>
            </a:pPr>
            <a:r>
              <a:rPr dirty="0"/>
              <a:t>Professional</a:t>
            </a:r>
          </a:p>
          <a:p>
            <a:pPr>
              <a:defRPr sz="4000">
                <a:solidFill>
                  <a:srgbClr val="2687C8"/>
                </a:solidFill>
                <a:latin typeface="Bebas Neue Bold"/>
                <a:ea typeface="Bebas Neue Bold"/>
                <a:cs typeface="Bebas Neue Bold"/>
                <a:sym typeface="Bebas Neue Bold"/>
              </a:defRPr>
            </a:pPr>
            <a:r>
              <a:rPr dirty="0"/>
              <a:t>Profile</a:t>
            </a:r>
          </a:p>
        </p:txBody>
      </p:sp>
      <p:sp>
        <p:nvSpPr>
          <p:cNvPr id="142" name="TextBox 16"/>
          <p:cNvSpPr txBox="1"/>
          <p:nvPr/>
        </p:nvSpPr>
        <p:spPr>
          <a:xfrm>
            <a:off x="3887021" y="764704"/>
            <a:ext cx="3099287" cy="56938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1400">
                <a:solidFill>
                  <a:srgbClr val="303030"/>
                </a:solidFill>
              </a:defRPr>
            </a:pPr>
            <a:r>
              <a:rPr dirty="0"/>
              <a:t>A believer in the franchise business model, Joao invests in Keller Williams to further develop his experience in real estate investments he has made since 2005. He now implements Keller Williams models and systems in his Real Estate business: Trinity Real Estate.</a:t>
            </a:r>
          </a:p>
          <a:p>
            <a:pPr algn="just">
              <a:defRPr sz="1400">
                <a:solidFill>
                  <a:srgbClr val="303030"/>
                </a:solidFill>
              </a:defRPr>
            </a:pPr>
            <a:endParaRPr dirty="0"/>
          </a:p>
          <a:p>
            <a:pPr algn="just">
              <a:defRPr sz="1400">
                <a:solidFill>
                  <a:srgbClr val="303030"/>
                </a:solidFill>
              </a:defRPr>
            </a:pPr>
            <a:r>
              <a:rPr dirty="0"/>
              <a:t>Joao studied International Business Administration at St Mary's University and also studied at the Entrepreneur Masters Program at MIT.</a:t>
            </a:r>
          </a:p>
          <a:p>
            <a:pPr algn="just">
              <a:defRPr sz="1400">
                <a:solidFill>
                  <a:srgbClr val="303030"/>
                </a:solidFill>
              </a:defRPr>
            </a:pPr>
            <a:r>
              <a:rPr dirty="0"/>
              <a:t>His professional career, his real estate investments, and his continuous studies in subjects of personal growth and leadership make Joao a different and dynamic real estate advisor, giving him opportunities to advise his clients in a unique way and with investment points of view. </a:t>
            </a:r>
          </a:p>
          <a:p>
            <a:pPr algn="just">
              <a:defRPr sz="1400">
                <a:solidFill>
                  <a:srgbClr val="303030"/>
                </a:solidFill>
              </a:defRPr>
            </a:pPr>
            <a:r>
              <a:rPr dirty="0"/>
              <a:t> </a:t>
            </a:r>
          </a:p>
        </p:txBody>
      </p:sp>
      <p:sp>
        <p:nvSpPr>
          <p:cNvPr id="143" name="Rectangle 3"/>
          <p:cNvSpPr/>
          <p:nvPr/>
        </p:nvSpPr>
        <p:spPr>
          <a:xfrm>
            <a:off x="8109722" y="1449274"/>
            <a:ext cx="3317045" cy="1979727"/>
          </a:xfrm>
          <a:prstGeom prst="rect">
            <a:avLst/>
          </a:prstGeom>
          <a:solidFill>
            <a:srgbClr val="2687C8"/>
          </a:solidFill>
          <a:ln w="12700">
            <a:miter lim="400000"/>
          </a:ln>
        </p:spPr>
        <p:txBody>
          <a:bodyPr lIns="45719" rIns="45719" anchor="ctr"/>
          <a:lstStyle/>
          <a:p>
            <a:pPr algn="ctr">
              <a:defRPr>
                <a:solidFill>
                  <a:srgbClr val="FFFFFF"/>
                </a:solidFill>
              </a:defRPr>
            </a:pPr>
            <a:endParaRPr/>
          </a:p>
        </p:txBody>
      </p:sp>
      <p:sp>
        <p:nvSpPr>
          <p:cNvPr id="144" name="TextBox 4"/>
          <p:cNvSpPr txBox="1"/>
          <p:nvPr/>
        </p:nvSpPr>
        <p:spPr>
          <a:xfrm>
            <a:off x="8338726" y="1706378"/>
            <a:ext cx="2679066" cy="574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200" b="1" spc="-150">
                <a:solidFill>
                  <a:srgbClr val="FFFFFF"/>
                </a:solidFill>
                <a:latin typeface="Helvetica LT Std"/>
                <a:ea typeface="Helvetica LT Std"/>
                <a:cs typeface="Helvetica LT Std"/>
                <a:sym typeface="Helvetica LT Std"/>
              </a:defRPr>
            </a:lvl1pPr>
          </a:lstStyle>
          <a:p>
            <a:r>
              <a:t>Joao Mucciolo</a:t>
            </a:r>
          </a:p>
        </p:txBody>
      </p:sp>
      <p:sp>
        <p:nvSpPr>
          <p:cNvPr id="145" name="TextBox 22"/>
          <p:cNvSpPr txBox="1"/>
          <p:nvPr/>
        </p:nvSpPr>
        <p:spPr>
          <a:xfrm>
            <a:off x="8338725" y="2183708"/>
            <a:ext cx="2474862"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FFFFFF"/>
                </a:solidFill>
                <a:latin typeface="Helvetica LT Std"/>
                <a:ea typeface="Helvetica LT Std"/>
                <a:cs typeface="Helvetica LT Std"/>
                <a:sym typeface="Helvetica LT Std"/>
              </a:defRPr>
            </a:lvl1pPr>
          </a:lstStyle>
          <a:p>
            <a:r>
              <a:rPr dirty="0"/>
              <a:t>FOUNDING PARTNER</a:t>
            </a:r>
          </a:p>
        </p:txBody>
      </p:sp>
      <p:sp>
        <p:nvSpPr>
          <p:cNvPr id="146" name="TextBox 23"/>
          <p:cNvSpPr txBox="1"/>
          <p:nvPr/>
        </p:nvSpPr>
        <p:spPr>
          <a:xfrm>
            <a:off x="8338725" y="2443539"/>
            <a:ext cx="2092879"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i="1">
                <a:solidFill>
                  <a:srgbClr val="FFFFFF"/>
                </a:solidFill>
                <a:latin typeface="Helvetica LT Std"/>
                <a:ea typeface="Helvetica LT Std"/>
                <a:cs typeface="Helvetica LT Std"/>
                <a:sym typeface="Helvetica LT Std"/>
              </a:defRPr>
            </a:pPr>
            <a:r>
              <a:rPr lang="es-NI" dirty="0"/>
              <a:t>Trinity Real Estates</a:t>
            </a:r>
            <a:endParaRPr dirty="0"/>
          </a:p>
        </p:txBody>
      </p:sp>
      <p:pic>
        <p:nvPicPr>
          <p:cNvPr id="147" name="Picture 20" descr="Picture 20"/>
          <p:cNvPicPr>
            <a:picLocks noChangeAspect="1"/>
          </p:cNvPicPr>
          <p:nvPr/>
        </p:nvPicPr>
        <p:blipFill>
          <a:blip r:embed="rId2"/>
          <a:stretch>
            <a:fillRect/>
          </a:stretch>
        </p:blipFill>
        <p:spPr>
          <a:xfrm>
            <a:off x="10920536" y="6093296"/>
            <a:ext cx="795655" cy="369133"/>
          </a:xfrm>
          <a:prstGeom prst="rect">
            <a:avLst/>
          </a:prstGeom>
          <a:ln w="12700">
            <a:miter lim="400000"/>
          </a:ln>
        </p:spPr>
      </p:pic>
      <p:pic>
        <p:nvPicPr>
          <p:cNvPr id="148" name="Picture 8" descr="Picture 8"/>
          <p:cNvPicPr>
            <a:picLocks noChangeAspect="1"/>
          </p:cNvPicPr>
          <p:nvPr/>
        </p:nvPicPr>
        <p:blipFill>
          <a:blip r:embed="rId3"/>
          <a:stretch>
            <a:fillRect/>
          </a:stretch>
        </p:blipFill>
        <p:spPr>
          <a:xfrm>
            <a:off x="479376" y="6021288"/>
            <a:ext cx="1780232" cy="467177"/>
          </a:xfrm>
          <a:prstGeom prst="rect">
            <a:avLst/>
          </a:prstGeom>
          <a:ln w="12700">
            <a:miter lim="400000"/>
          </a:ln>
        </p:spPr>
      </p:pic>
      <p:sp>
        <p:nvSpPr>
          <p:cNvPr id="149" name="Rectángulo 5"/>
          <p:cNvSpPr txBox="1"/>
          <p:nvPr/>
        </p:nvSpPr>
        <p:spPr>
          <a:xfrm>
            <a:off x="566376" y="1769962"/>
            <a:ext cx="3290022" cy="3545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a:solidFill>
                  <a:srgbClr val="303030"/>
                </a:solidFill>
              </a:defRPr>
            </a:pPr>
            <a:r>
              <a:rPr dirty="0"/>
              <a:t>Joao has been an entrepreneur since 2003 in Nicaragua, when he introduced the Sushi Itto franchise to the country and created his own Italianissimo brand. He created a company of 6 restaurants and more than 120 direct jobs.</a:t>
            </a:r>
          </a:p>
          <a:p>
            <a:pPr>
              <a:defRPr sz="1400">
                <a:solidFill>
                  <a:srgbClr val="303030"/>
                </a:solidFill>
              </a:defRPr>
            </a:pPr>
            <a:endParaRPr dirty="0"/>
          </a:p>
          <a:p>
            <a:pPr>
              <a:defRPr sz="1400">
                <a:solidFill>
                  <a:srgbClr val="303030"/>
                </a:solidFill>
              </a:defRPr>
            </a:pPr>
            <a:r>
              <a:rPr dirty="0"/>
              <a:t>He has contributed to the entrepreneurship of Nicaragua, bringing organizations such as Entrepreneurs Organization and Accelerator with the purpose of contributing to the country through training and helping entrepreneurs. He is a member of the Central American Leadership Initiative of the Aspen Institute where he strengthens his leadership.</a:t>
            </a:r>
          </a:p>
        </p:txBody>
      </p:sp>
      <p:sp>
        <p:nvSpPr>
          <p:cNvPr id="150" name="Rectángulo 6"/>
          <p:cNvSpPr txBox="1"/>
          <p:nvPr/>
        </p:nvSpPr>
        <p:spPr>
          <a:xfrm>
            <a:off x="9485754" y="3686516"/>
            <a:ext cx="2155778" cy="1602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400">
                <a:solidFill>
                  <a:srgbClr val="303030"/>
                </a:solidFill>
              </a:defRPr>
            </a:lvl1pPr>
          </a:lstStyle>
          <a:p>
            <a:r>
              <a:rPr dirty="0"/>
              <a:t>Together with Veronica they form a beautiful family with their 4 children: Magdalena, Eugenia, Genaro and Tiago. In his free time you can find him surfing the waves of Nicaragua.</a:t>
            </a:r>
          </a:p>
        </p:txBody>
      </p:sp>
      <p:pic>
        <p:nvPicPr>
          <p:cNvPr id="151" name="Imagen 7" descr="Imagen 7"/>
          <p:cNvPicPr>
            <a:picLocks noChangeAspect="1"/>
          </p:cNvPicPr>
          <p:nvPr/>
        </p:nvPicPr>
        <p:blipFill>
          <a:blip r:embed="rId4"/>
          <a:srcRect b="3128"/>
          <a:stretch>
            <a:fillRect/>
          </a:stretch>
        </p:blipFill>
        <p:spPr>
          <a:xfrm>
            <a:off x="6834951" y="2538466"/>
            <a:ext cx="2661147" cy="432703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1431069-7000-4F67-8C86-380BCF645EE8}"/>
              </a:ext>
            </a:extLst>
          </p:cNvPr>
          <p:cNvSpPr txBox="1"/>
          <p:nvPr/>
        </p:nvSpPr>
        <p:spPr>
          <a:xfrm>
            <a:off x="755830" y="589827"/>
            <a:ext cx="3007555" cy="1323439"/>
          </a:xfrm>
          <a:prstGeom prst="rect">
            <a:avLst/>
          </a:prstGeom>
          <a:noFill/>
        </p:spPr>
        <p:txBody>
          <a:bodyPr wrap="none" rtlCol="0">
            <a:spAutoFit/>
          </a:bodyPr>
          <a:lstStyle/>
          <a:p>
            <a:pPr>
              <a:defRPr sz="4000">
                <a:solidFill>
                  <a:srgbClr val="2687C8"/>
                </a:solidFill>
                <a:latin typeface="Bebas Neue Bold"/>
                <a:ea typeface="Bebas Neue Bold"/>
                <a:cs typeface="Bebas Neue Bold"/>
                <a:sym typeface="Bebas Neue Bold"/>
              </a:defRPr>
            </a:pPr>
            <a:r>
              <a:rPr lang="es-NI" dirty="0"/>
              <a:t>Professional</a:t>
            </a:r>
          </a:p>
          <a:p>
            <a:pPr>
              <a:defRPr sz="4000">
                <a:solidFill>
                  <a:srgbClr val="2687C8"/>
                </a:solidFill>
                <a:latin typeface="Bebas Neue Bold"/>
                <a:ea typeface="Bebas Neue Bold"/>
                <a:cs typeface="Bebas Neue Bold"/>
                <a:sym typeface="Bebas Neue Bold"/>
              </a:defRPr>
            </a:pPr>
            <a:r>
              <a:rPr lang="es-NI" dirty="0"/>
              <a:t>Profile</a:t>
            </a:r>
          </a:p>
        </p:txBody>
      </p:sp>
      <p:sp>
        <p:nvSpPr>
          <p:cNvPr id="17" name="TextBox 16">
            <a:extLst>
              <a:ext uri="{FF2B5EF4-FFF2-40B4-BE49-F238E27FC236}">
                <a16:creationId xmlns:a16="http://schemas.microsoft.com/office/drawing/2014/main" id="{16EE48AD-EB20-4A8B-9574-6E6EC4FDE049}"/>
              </a:ext>
            </a:extLst>
          </p:cNvPr>
          <p:cNvSpPr txBox="1"/>
          <p:nvPr/>
        </p:nvSpPr>
        <p:spPr>
          <a:xfrm>
            <a:off x="4439816" y="819717"/>
            <a:ext cx="3099286" cy="3970318"/>
          </a:xfrm>
          <a:prstGeom prst="rect">
            <a:avLst/>
          </a:prstGeom>
          <a:noFill/>
        </p:spPr>
        <p:txBody>
          <a:bodyPr wrap="square" rtlCol="0">
            <a:spAutoFit/>
          </a:bodyPr>
          <a:lstStyle/>
          <a:p>
            <a:pPr>
              <a:defRPr sz="1400">
                <a:solidFill>
                  <a:srgbClr val="303030"/>
                </a:solidFill>
              </a:defRPr>
            </a:pPr>
            <a:r>
              <a:rPr lang="en-US" sz="1400" dirty="0">
                <a:solidFill>
                  <a:srgbClr val="303030"/>
                </a:solidFill>
              </a:rPr>
              <a:t>This journey in the real estate environment fosters a lot of relationships with extraordinary clients, and achieving their satisfaction is what motivates Nancy the most.</a:t>
            </a:r>
          </a:p>
          <a:p>
            <a:pPr>
              <a:defRPr sz="1400">
                <a:solidFill>
                  <a:srgbClr val="303030"/>
                </a:solidFill>
              </a:defRPr>
            </a:pPr>
            <a:endParaRPr lang="en-US" sz="1400" dirty="0">
              <a:solidFill>
                <a:srgbClr val="303030"/>
              </a:solidFill>
            </a:endParaRPr>
          </a:p>
          <a:p>
            <a:pPr>
              <a:defRPr sz="1400">
                <a:solidFill>
                  <a:srgbClr val="303030"/>
                </a:solidFill>
              </a:defRPr>
            </a:pPr>
            <a:r>
              <a:rPr lang="en-US" sz="1400" dirty="0">
                <a:solidFill>
                  <a:srgbClr val="303030"/>
                </a:solidFill>
              </a:rPr>
              <a:t>Personally think that there is no place more wonderful than San Juan del Sur to live. Its beaches, its people and the impressive horseshoe bay that everyone falls in love with.</a:t>
            </a:r>
          </a:p>
          <a:p>
            <a:pPr>
              <a:defRPr sz="1400">
                <a:solidFill>
                  <a:srgbClr val="303030"/>
                </a:solidFill>
              </a:defRPr>
            </a:pPr>
            <a:endParaRPr lang="en-US" sz="1400" dirty="0">
              <a:solidFill>
                <a:srgbClr val="303030"/>
              </a:solidFill>
            </a:endParaRPr>
          </a:p>
          <a:p>
            <a:pPr>
              <a:defRPr sz="1400">
                <a:solidFill>
                  <a:srgbClr val="303030"/>
                </a:solidFill>
              </a:defRPr>
            </a:pPr>
            <a:r>
              <a:rPr lang="en-US" sz="1400" dirty="0">
                <a:solidFill>
                  <a:srgbClr val="303030"/>
                </a:solidFill>
              </a:rPr>
              <a:t>Her motivation for life are her two little daughters of 1 and 4 years who love the sea.</a:t>
            </a:r>
            <a:endParaRPr lang="es-US" sz="1400" dirty="0">
              <a:solidFill>
                <a:srgbClr val="303030"/>
              </a:solidFill>
            </a:endParaRPr>
          </a:p>
          <a:p>
            <a:pPr>
              <a:defRPr sz="1400">
                <a:solidFill>
                  <a:srgbClr val="303030"/>
                </a:solidFill>
              </a:defRPr>
            </a:pPr>
            <a:r>
              <a:rPr lang="es-US" sz="1400" dirty="0">
                <a:solidFill>
                  <a:srgbClr val="303030"/>
                </a:solidFill>
              </a:rPr>
              <a:t> </a:t>
            </a:r>
          </a:p>
        </p:txBody>
      </p:sp>
      <p:sp>
        <p:nvSpPr>
          <p:cNvPr id="4" name="Rectangle 3">
            <a:extLst>
              <a:ext uri="{FF2B5EF4-FFF2-40B4-BE49-F238E27FC236}">
                <a16:creationId xmlns:a16="http://schemas.microsoft.com/office/drawing/2014/main" id="{71B5E8D8-2D73-4D8E-9422-4CA5DD9671CD}"/>
              </a:ext>
            </a:extLst>
          </p:cNvPr>
          <p:cNvSpPr/>
          <p:nvPr/>
        </p:nvSpPr>
        <p:spPr>
          <a:xfrm>
            <a:off x="8591557" y="648479"/>
            <a:ext cx="3317045" cy="1651582"/>
          </a:xfrm>
          <a:prstGeom prst="rect">
            <a:avLst/>
          </a:prstGeom>
          <a:solidFill>
            <a:srgbClr val="268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6" name="Rectángulo 5">
            <a:extLst>
              <a:ext uri="{FF2B5EF4-FFF2-40B4-BE49-F238E27FC236}">
                <a16:creationId xmlns:a16="http://schemas.microsoft.com/office/drawing/2014/main" id="{6322D612-696C-6848-91BE-C6DC440D4202}"/>
              </a:ext>
            </a:extLst>
          </p:cNvPr>
          <p:cNvSpPr/>
          <p:nvPr/>
        </p:nvSpPr>
        <p:spPr>
          <a:xfrm>
            <a:off x="614597" y="2137170"/>
            <a:ext cx="3290020" cy="3108544"/>
          </a:xfrm>
          <a:prstGeom prst="rect">
            <a:avLst/>
          </a:prstGeom>
        </p:spPr>
        <p:txBody>
          <a:bodyPr wrap="square">
            <a:spAutoFit/>
          </a:bodyPr>
          <a:lstStyle/>
          <a:p>
            <a:pPr>
              <a:defRPr sz="1400">
                <a:solidFill>
                  <a:srgbClr val="303030"/>
                </a:solidFill>
              </a:defRPr>
            </a:pPr>
            <a:r>
              <a:rPr lang="en-US" sz="1400" dirty="0">
                <a:solidFill>
                  <a:srgbClr val="303030"/>
                </a:solidFill>
              </a:rPr>
              <a:t>Nancy is a native of San Juan del Sur. She decided to study Tourism Administration to take advantage of the area's primordial business. However, due to fate, she has been working on the business side of things for over 13 years. She has worked in two luxurious hotels: Pelican Eyes and Guacalito de la Isla, which have helped her to make her way into the real estate world which she is passionate about.</a:t>
            </a:r>
            <a:endParaRPr lang="es-US" sz="1400" dirty="0">
              <a:solidFill>
                <a:srgbClr val="303030"/>
              </a:solidFill>
            </a:endParaRPr>
          </a:p>
          <a:p>
            <a:endParaRPr lang="es-US" sz="1400" dirty="0">
              <a:solidFill>
                <a:srgbClr val="303030"/>
              </a:solidFill>
              <a:latin typeface="Calibri" panose="020F0502020204030204" pitchFamily="34" charset="0"/>
              <a:cs typeface="Calibri" panose="020F0502020204030204" pitchFamily="34" charset="0"/>
            </a:endParaRPr>
          </a:p>
        </p:txBody>
      </p:sp>
      <p:sp>
        <p:nvSpPr>
          <p:cNvPr id="12" name="TextBox 4">
            <a:extLst>
              <a:ext uri="{FF2B5EF4-FFF2-40B4-BE49-F238E27FC236}">
                <a16:creationId xmlns:a16="http://schemas.microsoft.com/office/drawing/2014/main" id="{EC8FB8AF-35C1-4B17-870E-3D072CA1F9C8}"/>
              </a:ext>
            </a:extLst>
          </p:cNvPr>
          <p:cNvSpPr txBox="1"/>
          <p:nvPr/>
        </p:nvSpPr>
        <p:spPr>
          <a:xfrm>
            <a:off x="8768700" y="813731"/>
            <a:ext cx="2869696" cy="1323439"/>
          </a:xfrm>
          <a:prstGeom prst="rect">
            <a:avLst/>
          </a:prstGeom>
          <a:noFill/>
        </p:spPr>
        <p:txBody>
          <a:bodyPr wrap="none" rtlCol="0">
            <a:spAutoFit/>
          </a:bodyPr>
          <a:lstStyle/>
          <a:p>
            <a:r>
              <a:rPr lang="es-NI" sz="3200" b="1" spc="-150" dirty="0">
                <a:solidFill>
                  <a:schemeClr val="bg1"/>
                </a:solidFill>
                <a:latin typeface="Helvetica LT Std" panose="020B0504020202020204" pitchFamily="34" charset="0"/>
              </a:rPr>
              <a:t>Nancy Ulloa</a:t>
            </a:r>
          </a:p>
          <a:p>
            <a:r>
              <a:rPr lang="es-NI" sz="2400" b="1" dirty="0">
                <a:solidFill>
                  <a:schemeClr val="bg1"/>
                </a:solidFill>
                <a:latin typeface="Helvetica LT Std" panose="020B0504020202020204" pitchFamily="34" charset="0"/>
              </a:rPr>
              <a:t>Assistant</a:t>
            </a:r>
          </a:p>
          <a:p>
            <a:r>
              <a:rPr lang="es-NI" sz="2400" i="1" dirty="0">
                <a:solidFill>
                  <a:schemeClr val="bg1"/>
                </a:solidFill>
                <a:latin typeface="Helvetica LT Std" panose="020B0504020202020204" pitchFamily="34" charset="0"/>
              </a:rPr>
              <a:t>Trinity Real Estates</a:t>
            </a:r>
            <a:endParaRPr lang="en-US" sz="2400" i="1" dirty="0">
              <a:solidFill>
                <a:schemeClr val="bg1"/>
              </a:solidFill>
              <a:latin typeface="Helvetica LT Std" panose="020B0504020202020204" pitchFamily="34" charset="0"/>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2692626"/>
            <a:ext cx="2793657" cy="354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descr="Picture 8"/>
          <p:cNvPicPr>
            <a:picLocks noChangeAspect="1"/>
          </p:cNvPicPr>
          <p:nvPr/>
        </p:nvPicPr>
        <p:blipFill>
          <a:blip r:embed="rId3"/>
          <a:stretch>
            <a:fillRect/>
          </a:stretch>
        </p:blipFill>
        <p:spPr>
          <a:xfrm>
            <a:off x="479376" y="6021288"/>
            <a:ext cx="1780232" cy="467177"/>
          </a:xfrm>
          <a:prstGeom prst="rect">
            <a:avLst/>
          </a:prstGeom>
          <a:ln w="12700">
            <a:miter lim="400000"/>
          </a:ln>
        </p:spPr>
      </p:pic>
      <p:pic>
        <p:nvPicPr>
          <p:cNvPr id="15" name="Picture 20" descr="Picture 20"/>
          <p:cNvPicPr>
            <a:picLocks noChangeAspect="1"/>
          </p:cNvPicPr>
          <p:nvPr/>
        </p:nvPicPr>
        <p:blipFill>
          <a:blip r:embed="rId4"/>
          <a:stretch>
            <a:fillRect/>
          </a:stretch>
        </p:blipFill>
        <p:spPr>
          <a:xfrm>
            <a:off x="10920536" y="6093296"/>
            <a:ext cx="795655" cy="369133"/>
          </a:xfrm>
          <a:prstGeom prst="rect">
            <a:avLst/>
          </a:prstGeom>
          <a:ln w="12700">
            <a:miter lim="400000"/>
          </a:ln>
        </p:spPr>
      </p:pic>
    </p:spTree>
    <p:extLst>
      <p:ext uri="{BB962C8B-B14F-4D97-AF65-F5344CB8AC3E}">
        <p14:creationId xmlns:p14="http://schemas.microsoft.com/office/powerpoint/2010/main" val="349495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1431069-7000-4F67-8C86-380BCF645EE8}"/>
              </a:ext>
            </a:extLst>
          </p:cNvPr>
          <p:cNvSpPr txBox="1"/>
          <p:nvPr/>
        </p:nvSpPr>
        <p:spPr>
          <a:xfrm>
            <a:off x="627368" y="332656"/>
            <a:ext cx="3007555" cy="1323439"/>
          </a:xfrm>
          <a:prstGeom prst="rect">
            <a:avLst/>
          </a:prstGeom>
          <a:noFill/>
        </p:spPr>
        <p:txBody>
          <a:bodyPr wrap="none" rtlCol="0">
            <a:spAutoFit/>
          </a:bodyPr>
          <a:lstStyle/>
          <a:p>
            <a:pPr>
              <a:defRPr sz="4000">
                <a:solidFill>
                  <a:srgbClr val="2687C8"/>
                </a:solidFill>
                <a:latin typeface="Bebas Neue Bold"/>
                <a:ea typeface="Bebas Neue Bold"/>
                <a:cs typeface="Bebas Neue Bold"/>
                <a:sym typeface="Bebas Neue Bold"/>
              </a:defRPr>
            </a:pPr>
            <a:r>
              <a:rPr lang="es-NI" dirty="0"/>
              <a:t>Professional</a:t>
            </a:r>
          </a:p>
          <a:p>
            <a:pPr>
              <a:defRPr sz="4000">
                <a:solidFill>
                  <a:srgbClr val="2687C8"/>
                </a:solidFill>
                <a:latin typeface="Bebas Neue Bold"/>
                <a:ea typeface="Bebas Neue Bold"/>
                <a:cs typeface="Bebas Neue Bold"/>
                <a:sym typeface="Bebas Neue Bold"/>
              </a:defRPr>
            </a:pPr>
            <a:r>
              <a:rPr lang="es-NI" dirty="0"/>
              <a:t>Profile</a:t>
            </a:r>
          </a:p>
        </p:txBody>
      </p:sp>
      <p:sp>
        <p:nvSpPr>
          <p:cNvPr id="4" name="Rectangle 3">
            <a:extLst>
              <a:ext uri="{FF2B5EF4-FFF2-40B4-BE49-F238E27FC236}">
                <a16:creationId xmlns:a16="http://schemas.microsoft.com/office/drawing/2014/main" id="{71B5E8D8-2D73-4D8E-9422-4CA5DD9671CD}"/>
              </a:ext>
            </a:extLst>
          </p:cNvPr>
          <p:cNvSpPr/>
          <p:nvPr/>
        </p:nvSpPr>
        <p:spPr>
          <a:xfrm>
            <a:off x="8591557" y="639847"/>
            <a:ext cx="3317045" cy="1718929"/>
          </a:xfrm>
          <a:prstGeom prst="rect">
            <a:avLst/>
          </a:prstGeom>
          <a:solidFill>
            <a:srgbClr val="268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 name="TextBox 4">
            <a:extLst>
              <a:ext uri="{FF2B5EF4-FFF2-40B4-BE49-F238E27FC236}">
                <a16:creationId xmlns:a16="http://schemas.microsoft.com/office/drawing/2014/main" id="{EC8FB8AF-35C1-4B17-870E-3D072CA1F9C8}"/>
              </a:ext>
            </a:extLst>
          </p:cNvPr>
          <p:cNvSpPr txBox="1"/>
          <p:nvPr/>
        </p:nvSpPr>
        <p:spPr>
          <a:xfrm>
            <a:off x="8677372" y="837591"/>
            <a:ext cx="3741019" cy="1323439"/>
          </a:xfrm>
          <a:prstGeom prst="rect">
            <a:avLst/>
          </a:prstGeom>
          <a:noFill/>
        </p:spPr>
        <p:txBody>
          <a:bodyPr wrap="none" rtlCol="0">
            <a:spAutoFit/>
          </a:bodyPr>
          <a:lstStyle/>
          <a:p>
            <a:r>
              <a:rPr lang="es-NI" sz="3200" b="1" spc="-150" dirty="0">
                <a:solidFill>
                  <a:schemeClr val="bg1"/>
                </a:solidFill>
                <a:latin typeface="Helvetica LT Std" panose="020B0504020202020204" pitchFamily="34" charset="0"/>
              </a:rPr>
              <a:t>Daphne Espinoza</a:t>
            </a:r>
          </a:p>
          <a:p>
            <a:r>
              <a:rPr lang="es-NI" sz="2400" b="1" dirty="0">
                <a:solidFill>
                  <a:schemeClr val="bg1"/>
                </a:solidFill>
                <a:latin typeface="Helvetica LT Std" panose="020B0504020202020204" pitchFamily="34" charset="0"/>
              </a:rPr>
              <a:t>Agent, San Juan del Sur</a:t>
            </a:r>
          </a:p>
          <a:p>
            <a:r>
              <a:rPr lang="es-NI" sz="2400" i="1" dirty="0">
                <a:solidFill>
                  <a:schemeClr val="bg1"/>
                </a:solidFill>
                <a:latin typeface="Helvetica LT Std" panose="020B0504020202020204" pitchFamily="34" charset="0"/>
              </a:rPr>
              <a:t>Trinity Real Estates</a:t>
            </a:r>
            <a:endParaRPr lang="en-US" sz="2400" i="1" dirty="0">
              <a:solidFill>
                <a:schemeClr val="bg1"/>
              </a:solidFill>
              <a:latin typeface="Helvetica LT Std" panose="020B0504020202020204" pitchFamily="34" charset="0"/>
            </a:endParaRPr>
          </a:p>
        </p:txBody>
      </p:sp>
      <p:sp>
        <p:nvSpPr>
          <p:cNvPr id="2" name="1 Rectángulo"/>
          <p:cNvSpPr/>
          <p:nvPr/>
        </p:nvSpPr>
        <p:spPr>
          <a:xfrm>
            <a:off x="4295800" y="804504"/>
            <a:ext cx="3888432" cy="5047536"/>
          </a:xfrm>
          <a:prstGeom prst="rect">
            <a:avLst/>
          </a:prstGeom>
        </p:spPr>
        <p:txBody>
          <a:bodyPr wrap="square">
            <a:spAutoFit/>
          </a:bodyPr>
          <a:lstStyle/>
          <a:p>
            <a:r>
              <a:rPr lang="en-US" sz="1400" dirty="0"/>
              <a:t>under a model that offered an opportunity to develop their own real estate business but also opted for Nicaraguan talent and ability to develop within This business especially women with determination and determined</a:t>
            </a:r>
            <a:endParaRPr lang="es-NI" sz="1400" dirty="0"/>
          </a:p>
          <a:p>
            <a:r>
              <a:rPr lang="en-US" sz="1400" dirty="0"/>
              <a:t>to conquer the world of real estate in San Juan del Sur.</a:t>
            </a:r>
            <a:br>
              <a:rPr lang="en-US" sz="1400" dirty="0"/>
            </a:br>
            <a:r>
              <a:rPr lang="en-US" sz="1400" dirty="0"/>
              <a:t>He traveled to Mexico in 2019 for a week to train and learn more about the KW model and systems internationally. I return enthusiastically and in love with the KW model. She met many women in Mexican industry who inspired her to pursue her dream of becoming a mega agent in NICARAGUA. This year he decided to join Joao Mucciolo in Trinity Real Estate of Keller Williams beaches with the aim of establishing a strategic alliance and forming a team with Trinity Real estate, the # 1 company in San Juan del Sur and bringing real estate services to other level.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701" y="3604296"/>
            <a:ext cx="2027140" cy="282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Picture 8"/>
          <p:cNvPicPr>
            <a:picLocks noChangeAspect="1"/>
          </p:cNvPicPr>
          <p:nvPr/>
        </p:nvPicPr>
        <p:blipFill>
          <a:blip r:embed="rId3"/>
          <a:stretch>
            <a:fillRect/>
          </a:stretch>
        </p:blipFill>
        <p:spPr>
          <a:xfrm>
            <a:off x="479376" y="6021288"/>
            <a:ext cx="1780232" cy="467177"/>
          </a:xfrm>
          <a:prstGeom prst="rect">
            <a:avLst/>
          </a:prstGeom>
          <a:ln w="12700">
            <a:miter lim="400000"/>
          </a:ln>
        </p:spPr>
      </p:pic>
      <p:pic>
        <p:nvPicPr>
          <p:cNvPr id="13" name="Picture 20" descr="Picture 20"/>
          <p:cNvPicPr>
            <a:picLocks noChangeAspect="1"/>
          </p:cNvPicPr>
          <p:nvPr/>
        </p:nvPicPr>
        <p:blipFill>
          <a:blip r:embed="rId4"/>
          <a:stretch>
            <a:fillRect/>
          </a:stretch>
        </p:blipFill>
        <p:spPr>
          <a:xfrm>
            <a:off x="10920536" y="6093296"/>
            <a:ext cx="795655" cy="369133"/>
          </a:xfrm>
          <a:prstGeom prst="rect">
            <a:avLst/>
          </a:prstGeom>
          <a:ln w="12700">
            <a:miter lim="400000"/>
          </a:ln>
        </p:spPr>
      </p:pic>
      <p:sp>
        <p:nvSpPr>
          <p:cNvPr id="6" name="5 Rectángulo"/>
          <p:cNvSpPr/>
          <p:nvPr/>
        </p:nvSpPr>
        <p:spPr>
          <a:xfrm>
            <a:off x="655236" y="1656095"/>
            <a:ext cx="3496548" cy="4185761"/>
          </a:xfrm>
          <a:prstGeom prst="rect">
            <a:avLst/>
          </a:prstGeom>
        </p:spPr>
        <p:txBody>
          <a:bodyPr wrap="square">
            <a:spAutoFit/>
          </a:bodyPr>
          <a:lstStyle/>
          <a:p>
            <a:r>
              <a:rPr lang="en-US" sz="1400" dirty="0"/>
              <a:t>Daphne is originally from Managua but made the decision to move to San Juan del Sur 5 years ago to work for a community service and education NGO. He has a degree in Diplomacy and international relations and studies in Social Development. She is a faithful believer in the empowerment of women in all functional roles for development.</a:t>
            </a:r>
            <a:br>
              <a:rPr lang="en-US" sz="1400" dirty="0"/>
            </a:br>
            <a:r>
              <a:rPr lang="en-US" sz="1400" dirty="0"/>
              <a:t>He is a faithful believer in entrepreneurship as a tool for socio-economic development of NICARAGUA especially for young people with determination and talent. Daphne decided to join the Keller Williams franchise in 2018 and start a career in real estate</a:t>
            </a:r>
            <a:endParaRPr lang="es-NI" sz="1400" dirty="0"/>
          </a:p>
        </p:txBody>
      </p:sp>
      <p:sp>
        <p:nvSpPr>
          <p:cNvPr id="7" name="6 Rectángulo"/>
          <p:cNvSpPr/>
          <p:nvPr/>
        </p:nvSpPr>
        <p:spPr>
          <a:xfrm>
            <a:off x="8330456" y="2434745"/>
            <a:ext cx="3143629" cy="1169551"/>
          </a:xfrm>
          <a:prstGeom prst="rect">
            <a:avLst/>
          </a:prstGeom>
        </p:spPr>
        <p:txBody>
          <a:bodyPr wrap="square">
            <a:spAutoFit/>
          </a:bodyPr>
          <a:lstStyle/>
          <a:p>
            <a:r>
              <a:rPr lang="en-US" sz="1400" dirty="0"/>
              <a:t>She has a 5-year-old daughter Kamila who is her greatest inspiration and for whom she wants to leave a legacy of success and love to others.</a:t>
            </a:r>
          </a:p>
        </p:txBody>
      </p:sp>
    </p:spTree>
    <p:extLst>
      <p:ext uri="{BB962C8B-B14F-4D97-AF65-F5344CB8AC3E}">
        <p14:creationId xmlns:p14="http://schemas.microsoft.com/office/powerpoint/2010/main" val="424489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1431069-7000-4F67-8C86-380BCF645EE8}"/>
              </a:ext>
            </a:extLst>
          </p:cNvPr>
          <p:cNvSpPr txBox="1"/>
          <p:nvPr/>
        </p:nvSpPr>
        <p:spPr>
          <a:xfrm>
            <a:off x="621284" y="476672"/>
            <a:ext cx="3007555" cy="1323439"/>
          </a:xfrm>
          <a:prstGeom prst="rect">
            <a:avLst/>
          </a:prstGeom>
          <a:noFill/>
        </p:spPr>
        <p:txBody>
          <a:bodyPr wrap="none" rtlCol="0">
            <a:spAutoFit/>
          </a:bodyPr>
          <a:lstStyle/>
          <a:p>
            <a:pPr>
              <a:defRPr sz="4000">
                <a:solidFill>
                  <a:srgbClr val="2687C8"/>
                </a:solidFill>
                <a:latin typeface="Bebas Neue Bold"/>
                <a:ea typeface="Bebas Neue Bold"/>
                <a:cs typeface="Bebas Neue Bold"/>
                <a:sym typeface="Bebas Neue Bold"/>
              </a:defRPr>
            </a:pPr>
            <a:r>
              <a:rPr lang="es-NI" dirty="0"/>
              <a:t>Professional</a:t>
            </a:r>
          </a:p>
          <a:p>
            <a:pPr>
              <a:defRPr sz="4000">
                <a:solidFill>
                  <a:srgbClr val="2687C8"/>
                </a:solidFill>
                <a:latin typeface="Bebas Neue Bold"/>
                <a:ea typeface="Bebas Neue Bold"/>
                <a:cs typeface="Bebas Neue Bold"/>
                <a:sym typeface="Bebas Neue Bold"/>
              </a:defRPr>
            </a:pPr>
            <a:r>
              <a:rPr lang="es-NI" dirty="0"/>
              <a:t>Profile</a:t>
            </a:r>
          </a:p>
        </p:txBody>
      </p:sp>
      <p:sp>
        <p:nvSpPr>
          <p:cNvPr id="4" name="Rectangle 3">
            <a:extLst>
              <a:ext uri="{FF2B5EF4-FFF2-40B4-BE49-F238E27FC236}">
                <a16:creationId xmlns:a16="http://schemas.microsoft.com/office/drawing/2014/main" id="{71B5E8D8-2D73-4D8E-9422-4CA5DD9671CD}"/>
              </a:ext>
            </a:extLst>
          </p:cNvPr>
          <p:cNvSpPr/>
          <p:nvPr/>
        </p:nvSpPr>
        <p:spPr>
          <a:xfrm>
            <a:off x="8591557" y="639847"/>
            <a:ext cx="3317045" cy="1718929"/>
          </a:xfrm>
          <a:prstGeom prst="rect">
            <a:avLst/>
          </a:prstGeom>
          <a:solidFill>
            <a:srgbClr val="268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 name="TextBox 4">
            <a:extLst>
              <a:ext uri="{FF2B5EF4-FFF2-40B4-BE49-F238E27FC236}">
                <a16:creationId xmlns:a16="http://schemas.microsoft.com/office/drawing/2014/main" id="{EC8FB8AF-35C1-4B17-870E-3D072CA1F9C8}"/>
              </a:ext>
            </a:extLst>
          </p:cNvPr>
          <p:cNvSpPr txBox="1"/>
          <p:nvPr/>
        </p:nvSpPr>
        <p:spPr>
          <a:xfrm>
            <a:off x="8677372" y="837591"/>
            <a:ext cx="3416110" cy="1323439"/>
          </a:xfrm>
          <a:prstGeom prst="rect">
            <a:avLst/>
          </a:prstGeom>
          <a:noFill/>
        </p:spPr>
        <p:txBody>
          <a:bodyPr wrap="none" rtlCol="0">
            <a:spAutoFit/>
          </a:bodyPr>
          <a:lstStyle/>
          <a:p>
            <a:r>
              <a:rPr lang="es-NI" sz="3200" b="1" spc="-150" dirty="0">
                <a:solidFill>
                  <a:schemeClr val="bg1"/>
                </a:solidFill>
                <a:latin typeface="Helvetica LT Std" panose="020B0504020202020204" pitchFamily="34" charset="0"/>
              </a:rPr>
              <a:t>Gary Clements</a:t>
            </a:r>
          </a:p>
          <a:p>
            <a:r>
              <a:rPr lang="es-NI" sz="2400" b="1" dirty="0">
                <a:solidFill>
                  <a:schemeClr val="bg1"/>
                </a:solidFill>
                <a:latin typeface="Helvetica LT Std" panose="020B0504020202020204" pitchFamily="34" charset="0"/>
              </a:rPr>
              <a:t>Agent, Tola and Rivas</a:t>
            </a:r>
          </a:p>
          <a:p>
            <a:r>
              <a:rPr lang="es-NI" sz="2400" i="1" dirty="0">
                <a:solidFill>
                  <a:schemeClr val="bg1"/>
                </a:solidFill>
                <a:latin typeface="Helvetica LT Std" panose="020B0504020202020204" pitchFamily="34" charset="0"/>
              </a:rPr>
              <a:t>Trinity Real Estates</a:t>
            </a:r>
            <a:endParaRPr lang="en-US" sz="2400" i="1" dirty="0">
              <a:solidFill>
                <a:schemeClr val="bg1"/>
              </a:solidFill>
              <a:latin typeface="Helvetica LT Std" panose="020B0504020202020204" pitchFamily="34" charset="0"/>
            </a:endParaRPr>
          </a:p>
        </p:txBody>
      </p:sp>
      <p:sp>
        <p:nvSpPr>
          <p:cNvPr id="6" name="5 Rectángulo"/>
          <p:cNvSpPr/>
          <p:nvPr/>
        </p:nvSpPr>
        <p:spPr>
          <a:xfrm>
            <a:off x="3305155" y="1138391"/>
            <a:ext cx="4704184" cy="4955203"/>
          </a:xfrm>
          <a:prstGeom prst="rect">
            <a:avLst/>
          </a:prstGeom>
        </p:spPr>
        <p:txBody>
          <a:bodyPr wrap="square">
            <a:spAutoFit/>
          </a:bodyPr>
          <a:lstStyle/>
          <a:p>
            <a:r>
              <a:rPr lang="en-US" sz="1400" dirty="0">
                <a:solidFill>
                  <a:srgbClr val="303030"/>
                </a:solidFill>
              </a:rPr>
              <a:t>Since returning to Nicaragua after his retirement in 2016, Gary has served as the general manager of a homeowners association in Tola where he is responsible for security and maintenance of the common areas. He also owns a transportation business that provides rides to work for the employees of the association and its members, transportation of construction materials, trash pick-up, and other services. </a:t>
            </a:r>
          </a:p>
          <a:p>
            <a:r>
              <a:rPr lang="en-US" sz="1400" dirty="0">
                <a:solidFill>
                  <a:srgbClr val="303030"/>
                </a:solidFill>
              </a:rPr>
              <a:t>Although Gary is new to the real estate business, he has extensive knowledge of real estate law and practice gained through his experience as a lawyer and diplomat. He speaks English and Spanish fluently. </a:t>
            </a:r>
          </a:p>
          <a:p>
            <a:r>
              <a:rPr lang="en-US" sz="1400" dirty="0">
                <a:solidFill>
                  <a:srgbClr val="303030"/>
                </a:solidFill>
              </a:rPr>
              <a:t>Gary has a B.A. in Psychology from the State University of New York at Potsdam, and a J.D. from Harvard University.  He lives in Rivas with his wife Veronica, their two children, their horse, two dogs and a cat.  He enjoys playing golf, reading, and listening to music.</a:t>
            </a:r>
          </a:p>
          <a:p>
            <a:br>
              <a:rPr lang="en-US" dirty="0"/>
            </a:br>
            <a:endParaRPr lang="es-NI" dirty="0"/>
          </a:p>
        </p:txBody>
      </p:sp>
      <p:sp>
        <p:nvSpPr>
          <p:cNvPr id="7" name="6 Rectángulo"/>
          <p:cNvSpPr/>
          <p:nvPr/>
        </p:nvSpPr>
        <p:spPr>
          <a:xfrm>
            <a:off x="623392" y="1960339"/>
            <a:ext cx="2552036" cy="3108543"/>
          </a:xfrm>
          <a:prstGeom prst="rect">
            <a:avLst/>
          </a:prstGeom>
        </p:spPr>
        <p:txBody>
          <a:bodyPr wrap="square">
            <a:spAutoFit/>
          </a:bodyPr>
          <a:lstStyle/>
          <a:p>
            <a:r>
              <a:rPr lang="en-US" sz="1400" dirty="0">
                <a:solidFill>
                  <a:srgbClr val="303030"/>
                </a:solidFill>
              </a:rPr>
              <a:t>Gary is a retired Foreign Service Officer who devoted his 28-year career to advancing U.S. economic interests abroad.  Prior to that, he practiced corporate law for 8 years in and around Boston, Massachusetts.</a:t>
            </a:r>
          </a:p>
          <a:p>
            <a:r>
              <a:rPr lang="en-US" sz="1400" dirty="0">
                <a:solidFill>
                  <a:srgbClr val="303030"/>
                </a:solidFill>
              </a:rPr>
              <a:t>Gary first came to Nicaragua in 2011 to serve as Economic Counselor at the U.S. Embassy in Managua.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2578582"/>
            <a:ext cx="2647477" cy="351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descr="Picture 8"/>
          <p:cNvPicPr>
            <a:picLocks noChangeAspect="1"/>
          </p:cNvPicPr>
          <p:nvPr/>
        </p:nvPicPr>
        <p:blipFill>
          <a:blip r:embed="rId3"/>
          <a:stretch>
            <a:fillRect/>
          </a:stretch>
        </p:blipFill>
        <p:spPr>
          <a:xfrm>
            <a:off x="479376" y="6021288"/>
            <a:ext cx="1780232" cy="467177"/>
          </a:xfrm>
          <a:prstGeom prst="rect">
            <a:avLst/>
          </a:prstGeom>
          <a:ln w="12700">
            <a:miter lim="400000"/>
          </a:ln>
        </p:spPr>
      </p:pic>
      <p:pic>
        <p:nvPicPr>
          <p:cNvPr id="14" name="Picture 20" descr="Picture 20"/>
          <p:cNvPicPr>
            <a:picLocks noChangeAspect="1"/>
          </p:cNvPicPr>
          <p:nvPr/>
        </p:nvPicPr>
        <p:blipFill>
          <a:blip r:embed="rId4"/>
          <a:stretch>
            <a:fillRect/>
          </a:stretch>
        </p:blipFill>
        <p:spPr>
          <a:xfrm>
            <a:off x="10920536" y="6093296"/>
            <a:ext cx="795655" cy="369133"/>
          </a:xfrm>
          <a:prstGeom prst="rect">
            <a:avLst/>
          </a:prstGeom>
          <a:ln w="12700">
            <a:miter lim="400000"/>
          </a:ln>
        </p:spPr>
      </p:pic>
    </p:spTree>
    <p:extLst>
      <p:ext uri="{BB962C8B-B14F-4D97-AF65-F5344CB8AC3E}">
        <p14:creationId xmlns:p14="http://schemas.microsoft.com/office/powerpoint/2010/main" val="249500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4" descr="Picture 4"/>
          <p:cNvPicPr>
            <a:picLocks noChangeAspect="1"/>
          </p:cNvPicPr>
          <p:nvPr/>
        </p:nvPicPr>
        <p:blipFill>
          <a:blip r:embed="rId2"/>
          <a:stretch>
            <a:fillRect/>
          </a:stretch>
        </p:blipFill>
        <p:spPr>
          <a:xfrm>
            <a:off x="0" y="0"/>
            <a:ext cx="4427624" cy="6858000"/>
          </a:xfrm>
          <a:prstGeom prst="rect">
            <a:avLst/>
          </a:prstGeom>
          <a:ln w="12700">
            <a:miter lim="400000"/>
          </a:ln>
        </p:spPr>
      </p:pic>
      <p:sp>
        <p:nvSpPr>
          <p:cNvPr id="184" name="TextBox 19"/>
          <p:cNvSpPr txBox="1"/>
          <p:nvPr/>
        </p:nvSpPr>
        <p:spPr>
          <a:xfrm>
            <a:off x="425000" y="2306145"/>
            <a:ext cx="3723317" cy="1310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4000">
                <a:solidFill>
                  <a:srgbClr val="F9F9F9"/>
                </a:solidFill>
                <a:latin typeface="Bebas Neue Bold"/>
                <a:ea typeface="Bebas Neue Bold"/>
                <a:cs typeface="Bebas Neue Bold"/>
                <a:sym typeface="Bebas Neue Bold"/>
              </a:defRPr>
            </a:lvl1pPr>
          </a:lstStyle>
          <a:p>
            <a:r>
              <a:t>ADVICE AND MARKETING</a:t>
            </a:r>
          </a:p>
        </p:txBody>
      </p:sp>
      <p:sp>
        <p:nvSpPr>
          <p:cNvPr id="185" name="TextBox 16"/>
          <p:cNvSpPr txBox="1"/>
          <p:nvPr/>
        </p:nvSpPr>
        <p:spPr>
          <a:xfrm>
            <a:off x="424999" y="3367880"/>
            <a:ext cx="3639382" cy="15402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lnSpc>
                <a:spcPts val="1800"/>
              </a:lnSpc>
              <a:spcBef>
                <a:spcPts val="600"/>
              </a:spcBef>
              <a:defRPr sz="1600">
                <a:solidFill>
                  <a:srgbClr val="FFFFFF"/>
                </a:solidFill>
                <a:latin typeface="HelveticaNeueLT Std Cn"/>
                <a:ea typeface="HelveticaNeueLT Std Cn"/>
                <a:cs typeface="HelveticaNeueLT Std Cn"/>
                <a:sym typeface="HelveticaNeueLT Std Cn"/>
              </a:defRPr>
            </a:pPr>
            <a:endParaRPr/>
          </a:p>
          <a:p>
            <a:pPr algn="just">
              <a:lnSpc>
                <a:spcPts val="1800"/>
              </a:lnSpc>
              <a:spcBef>
                <a:spcPts val="600"/>
              </a:spcBef>
              <a:defRPr sz="1600">
                <a:solidFill>
                  <a:srgbClr val="FFFFFF"/>
                </a:solidFill>
                <a:latin typeface="HelveticaNeueLT Std Cn"/>
                <a:ea typeface="HelveticaNeueLT Std Cn"/>
                <a:cs typeface="HelveticaNeueLT Std Cn"/>
                <a:sym typeface="HelveticaNeueLT Std Cn"/>
              </a:defRPr>
            </a:pPr>
            <a:r>
              <a:t>Each project presents a different challenge, we work hand in hand with our clients to identify their needs and define a market strategy adjusted to these needs.</a:t>
            </a:r>
          </a:p>
        </p:txBody>
      </p:sp>
      <p:sp>
        <p:nvSpPr>
          <p:cNvPr id="186" name="TextBox 33"/>
          <p:cNvSpPr txBox="1"/>
          <p:nvPr/>
        </p:nvSpPr>
        <p:spPr>
          <a:xfrm>
            <a:off x="4583832" y="1412776"/>
            <a:ext cx="6936104" cy="3710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Courier New"/>
              <a:buChar char="o"/>
              <a:defRPr sz="1600">
                <a:solidFill>
                  <a:srgbClr val="262626"/>
                </a:solidFill>
              </a:defRPr>
            </a:pPr>
            <a:r>
              <a:rPr dirty="0"/>
              <a:t>We advise our clients on the processes and strategies of Real Estate. (Price Audit, Customer Profile, Packaging and improvements, etc.)</a:t>
            </a:r>
          </a:p>
          <a:p>
            <a:pPr marL="285750" indent="-285750">
              <a:buSzPct val="100000"/>
              <a:buFont typeface="Courier New"/>
              <a:buChar char="o"/>
              <a:defRPr sz="1600">
                <a:solidFill>
                  <a:srgbClr val="262626"/>
                </a:solidFill>
              </a:defRPr>
            </a:pPr>
            <a:endParaRPr dirty="0"/>
          </a:p>
          <a:p>
            <a:pPr marL="285750" indent="-285750">
              <a:buSzPct val="100000"/>
              <a:buFont typeface="Courier New"/>
              <a:buChar char="o"/>
              <a:defRPr sz="1600">
                <a:solidFill>
                  <a:srgbClr val="262626"/>
                </a:solidFill>
              </a:defRPr>
            </a:pPr>
            <a:r>
              <a:rPr dirty="0"/>
              <a:t>We analyze each project and design specific marketing strategies.</a:t>
            </a:r>
          </a:p>
          <a:p>
            <a:pPr marL="285750" indent="-285750">
              <a:buSzPct val="100000"/>
              <a:buFont typeface="Courier New"/>
              <a:buChar char="o"/>
              <a:defRPr sz="1600">
                <a:solidFill>
                  <a:srgbClr val="262626"/>
                </a:solidFill>
              </a:defRPr>
            </a:pPr>
            <a:endParaRPr dirty="0"/>
          </a:p>
          <a:p>
            <a:pPr marL="285750" indent="-285750">
              <a:buSzPct val="100000"/>
              <a:buFont typeface="Courier New"/>
              <a:buChar char="o"/>
              <a:defRPr sz="1600">
                <a:solidFill>
                  <a:srgbClr val="262626"/>
                </a:solidFill>
              </a:defRPr>
            </a:pPr>
            <a:r>
              <a:rPr dirty="0"/>
              <a:t>We use the tools and digital platform of Keller Williams to distribute property information to all our agents.</a:t>
            </a:r>
          </a:p>
          <a:p>
            <a:pPr marL="285750" indent="-285750">
              <a:buSzPct val="100000"/>
              <a:buFont typeface="Courier New"/>
              <a:buChar char="o"/>
              <a:defRPr sz="1600">
                <a:solidFill>
                  <a:srgbClr val="262626"/>
                </a:solidFill>
              </a:defRPr>
            </a:pPr>
            <a:endParaRPr dirty="0"/>
          </a:p>
          <a:p>
            <a:pPr marL="285750" indent="-285750">
              <a:buSzPct val="100000"/>
              <a:buFont typeface="Courier New"/>
              <a:buChar char="o"/>
              <a:defRPr sz="1600">
                <a:solidFill>
                  <a:srgbClr val="262626"/>
                </a:solidFill>
              </a:defRPr>
            </a:pPr>
            <a:r>
              <a:rPr dirty="0"/>
              <a:t>We provide marketing materials (signs, flyers, etc.).</a:t>
            </a:r>
          </a:p>
          <a:p>
            <a:pPr marL="285750" indent="-285750">
              <a:buSzPct val="100000"/>
              <a:buFont typeface="Courier New"/>
              <a:buChar char="o"/>
              <a:defRPr sz="1600">
                <a:solidFill>
                  <a:srgbClr val="262626"/>
                </a:solidFill>
              </a:defRPr>
            </a:pPr>
            <a:endParaRPr dirty="0"/>
          </a:p>
          <a:p>
            <a:pPr marL="285750" indent="-285750">
              <a:buSzPct val="100000"/>
              <a:buFont typeface="Courier New"/>
              <a:buChar char="o"/>
              <a:defRPr sz="1600">
                <a:solidFill>
                  <a:srgbClr val="262626"/>
                </a:solidFill>
              </a:defRPr>
            </a:pPr>
            <a:r>
              <a:rPr dirty="0"/>
              <a:t>We develop a digital marketing plan on websites and social networks.</a:t>
            </a:r>
          </a:p>
          <a:p>
            <a:pPr marL="285750" indent="-285750">
              <a:buSzPct val="100000"/>
              <a:buFont typeface="Courier New"/>
              <a:buChar char="o"/>
              <a:defRPr sz="1600">
                <a:solidFill>
                  <a:srgbClr val="262626"/>
                </a:solidFill>
              </a:defRPr>
            </a:pPr>
            <a:endParaRPr dirty="0"/>
          </a:p>
          <a:p>
            <a:pPr marL="285750" indent="-285750">
              <a:buSzPct val="100000"/>
              <a:buFont typeface="Courier New"/>
              <a:buChar char="o"/>
              <a:defRPr sz="1600">
                <a:solidFill>
                  <a:srgbClr val="262626"/>
                </a:solidFill>
              </a:defRPr>
            </a:pPr>
            <a:r>
              <a:rPr dirty="0"/>
              <a:t>We carry out email campaigns focused on our network of contacts.</a:t>
            </a:r>
          </a:p>
          <a:p>
            <a:pPr marL="285750" indent="-285750">
              <a:buSzPct val="100000"/>
              <a:buFont typeface="Courier New"/>
              <a:buChar char="o"/>
              <a:defRPr sz="1600">
                <a:solidFill>
                  <a:srgbClr val="262626"/>
                </a:solidFill>
              </a:defRPr>
            </a:pPr>
            <a:endParaRPr dirty="0"/>
          </a:p>
        </p:txBody>
      </p:sp>
      <p:pic>
        <p:nvPicPr>
          <p:cNvPr id="187" name="Picture 20" descr="Picture 20"/>
          <p:cNvPicPr>
            <a:picLocks noChangeAspect="1"/>
          </p:cNvPicPr>
          <p:nvPr/>
        </p:nvPicPr>
        <p:blipFill>
          <a:blip r:embed="rId3"/>
          <a:stretch>
            <a:fillRect/>
          </a:stretch>
        </p:blipFill>
        <p:spPr>
          <a:xfrm>
            <a:off x="10920536" y="6093296"/>
            <a:ext cx="795655" cy="36913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9"/>
          <p:cNvSpPr txBox="1"/>
          <p:nvPr/>
        </p:nvSpPr>
        <p:spPr>
          <a:xfrm>
            <a:off x="757475" y="370198"/>
            <a:ext cx="4673447" cy="1920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4000">
                <a:solidFill>
                  <a:srgbClr val="262626"/>
                </a:solidFill>
                <a:latin typeface="Bebas Neue Bold"/>
                <a:ea typeface="Bebas Neue Bold"/>
                <a:cs typeface="Bebas Neue Bold"/>
                <a:sym typeface="Bebas Neue Bold"/>
              </a:defRPr>
            </a:pPr>
            <a:r>
              <a:t>OUR ASSOCIATION TO</a:t>
            </a:r>
          </a:p>
          <a:p>
            <a:pPr>
              <a:defRPr sz="4000">
                <a:solidFill>
                  <a:srgbClr val="262626"/>
                </a:solidFill>
                <a:latin typeface="Bebas Neue Bold"/>
                <a:ea typeface="Bebas Neue Bold"/>
                <a:cs typeface="Bebas Neue Bold"/>
                <a:sym typeface="Bebas Neue Bold"/>
              </a:defRPr>
            </a:pPr>
            <a:r>
              <a:t> </a:t>
            </a:r>
            <a:r>
              <a:rPr>
                <a:solidFill>
                  <a:srgbClr val="C10230"/>
                </a:solidFill>
              </a:rPr>
              <a:t>Keller Williams</a:t>
            </a:r>
          </a:p>
        </p:txBody>
      </p:sp>
      <p:sp>
        <p:nvSpPr>
          <p:cNvPr id="190" name="TextBox 21"/>
          <p:cNvSpPr txBox="1"/>
          <p:nvPr/>
        </p:nvSpPr>
        <p:spPr>
          <a:xfrm>
            <a:off x="695480" y="2505271"/>
            <a:ext cx="4735443" cy="332398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lnSpc>
                <a:spcPts val="1800"/>
              </a:lnSpc>
              <a:spcBef>
                <a:spcPts val="600"/>
              </a:spcBef>
              <a:defRPr sz="1600">
                <a:solidFill>
                  <a:srgbClr val="303030"/>
                </a:solidFill>
              </a:defRPr>
            </a:pPr>
            <a:r>
              <a:rPr sz="1500" dirty="0"/>
              <a:t>Keller Williams is not your traditional real estate company. The company bases its business model on the training of its members and on having the largest network of agents worldwide. Keller Williams became in  2017 the # 1 company in the United States</a:t>
            </a:r>
          </a:p>
          <a:p>
            <a:pPr algn="just">
              <a:lnSpc>
                <a:spcPts val="1800"/>
              </a:lnSpc>
              <a:spcBef>
                <a:spcPts val="600"/>
              </a:spcBef>
              <a:defRPr sz="1600">
                <a:solidFill>
                  <a:srgbClr val="303030"/>
                </a:solidFill>
              </a:defRPr>
            </a:pPr>
            <a:r>
              <a:rPr sz="1500" dirty="0"/>
              <a:t>KW arrived in Nicaragua in 2017 and quickly became the largest agent network in the country, thanks to its business model.</a:t>
            </a:r>
          </a:p>
          <a:p>
            <a:pPr algn="just">
              <a:lnSpc>
                <a:spcPts val="1800"/>
              </a:lnSpc>
              <a:spcBef>
                <a:spcPts val="600"/>
              </a:spcBef>
              <a:defRPr sz="1600">
                <a:solidFill>
                  <a:srgbClr val="303030"/>
                </a:solidFill>
              </a:defRPr>
            </a:pPr>
            <a:r>
              <a:rPr sz="1500" dirty="0"/>
              <a:t>Currently, we have more than 200 agents in Nicaragua and 3 regional offices.</a:t>
            </a:r>
          </a:p>
          <a:p>
            <a:pPr algn="just">
              <a:lnSpc>
                <a:spcPts val="1800"/>
              </a:lnSpc>
              <a:spcBef>
                <a:spcPts val="600"/>
              </a:spcBef>
              <a:defRPr sz="1600">
                <a:solidFill>
                  <a:srgbClr val="303030"/>
                </a:solidFill>
              </a:defRPr>
            </a:pPr>
            <a:r>
              <a:rPr sz="1500" dirty="0"/>
              <a:t>Trinity is the #1 team in sales within the KW franchise in Nicaragua</a:t>
            </a:r>
          </a:p>
        </p:txBody>
      </p:sp>
      <p:pic>
        <p:nvPicPr>
          <p:cNvPr id="191" name="Picture 6" descr="Picture 6"/>
          <p:cNvPicPr>
            <a:picLocks noChangeAspect="1"/>
          </p:cNvPicPr>
          <p:nvPr/>
        </p:nvPicPr>
        <p:blipFill>
          <a:blip r:embed="rId2"/>
          <a:stretch>
            <a:fillRect/>
          </a:stretch>
        </p:blipFill>
        <p:spPr>
          <a:xfrm>
            <a:off x="6766124" y="1539749"/>
            <a:ext cx="3655692" cy="3648024"/>
          </a:xfrm>
          <a:prstGeom prst="rect">
            <a:avLst/>
          </a:prstGeom>
          <a:ln w="12700">
            <a:miter lim="400000"/>
          </a:ln>
        </p:spPr>
      </p:pic>
      <p:pic>
        <p:nvPicPr>
          <p:cNvPr id="192" name="Graphic 11" descr="Graphic 11"/>
          <p:cNvPicPr>
            <a:picLocks noChangeAspect="1"/>
          </p:cNvPicPr>
          <p:nvPr/>
        </p:nvPicPr>
        <p:blipFill>
          <a:blip r:embed="rId3"/>
          <a:stretch>
            <a:fillRect/>
          </a:stretch>
        </p:blipFill>
        <p:spPr>
          <a:xfrm>
            <a:off x="8479670" y="1441627"/>
            <a:ext cx="228601" cy="228601"/>
          </a:xfrm>
          <a:prstGeom prst="rect">
            <a:avLst/>
          </a:prstGeom>
          <a:ln w="12700">
            <a:miter lim="400000"/>
          </a:ln>
        </p:spPr>
      </p:pic>
      <p:pic>
        <p:nvPicPr>
          <p:cNvPr id="193" name="Graphic 24" descr="Graphic 24"/>
          <p:cNvPicPr>
            <a:picLocks noChangeAspect="1"/>
          </p:cNvPicPr>
          <p:nvPr/>
        </p:nvPicPr>
        <p:blipFill>
          <a:blip r:embed="rId3"/>
          <a:stretch>
            <a:fillRect/>
          </a:stretch>
        </p:blipFill>
        <p:spPr>
          <a:xfrm>
            <a:off x="10158045" y="2629498"/>
            <a:ext cx="228601" cy="228601"/>
          </a:xfrm>
          <a:prstGeom prst="rect">
            <a:avLst/>
          </a:prstGeom>
          <a:ln w="12700">
            <a:miter lim="400000"/>
          </a:ln>
        </p:spPr>
      </p:pic>
      <p:pic>
        <p:nvPicPr>
          <p:cNvPr id="194" name="Graphic 25" descr="Graphic 25"/>
          <p:cNvPicPr>
            <a:picLocks noChangeAspect="1"/>
          </p:cNvPicPr>
          <p:nvPr/>
        </p:nvPicPr>
        <p:blipFill>
          <a:blip r:embed="rId3"/>
          <a:stretch>
            <a:fillRect/>
          </a:stretch>
        </p:blipFill>
        <p:spPr>
          <a:xfrm>
            <a:off x="6777080" y="2629498"/>
            <a:ext cx="228601" cy="228601"/>
          </a:xfrm>
          <a:prstGeom prst="rect">
            <a:avLst/>
          </a:prstGeom>
          <a:ln w="12700">
            <a:miter lim="400000"/>
          </a:ln>
        </p:spPr>
      </p:pic>
      <p:pic>
        <p:nvPicPr>
          <p:cNvPr id="195" name="Graphic 26" descr="Graphic 26"/>
          <p:cNvPicPr>
            <a:picLocks noChangeAspect="1"/>
          </p:cNvPicPr>
          <p:nvPr/>
        </p:nvPicPr>
        <p:blipFill>
          <a:blip r:embed="rId3"/>
          <a:stretch>
            <a:fillRect/>
          </a:stretch>
        </p:blipFill>
        <p:spPr>
          <a:xfrm>
            <a:off x="7385945" y="4681035"/>
            <a:ext cx="228601" cy="228601"/>
          </a:xfrm>
          <a:prstGeom prst="rect">
            <a:avLst/>
          </a:prstGeom>
          <a:ln w="12700">
            <a:miter lim="400000"/>
          </a:ln>
        </p:spPr>
      </p:pic>
      <p:pic>
        <p:nvPicPr>
          <p:cNvPr id="196" name="Graphic 27" descr="Graphic 27"/>
          <p:cNvPicPr>
            <a:picLocks noChangeAspect="1"/>
          </p:cNvPicPr>
          <p:nvPr/>
        </p:nvPicPr>
        <p:blipFill>
          <a:blip r:embed="rId3"/>
          <a:stretch>
            <a:fillRect/>
          </a:stretch>
        </p:blipFill>
        <p:spPr>
          <a:xfrm>
            <a:off x="9619923" y="4669313"/>
            <a:ext cx="228601" cy="228601"/>
          </a:xfrm>
          <a:prstGeom prst="rect">
            <a:avLst/>
          </a:prstGeom>
          <a:ln w="12700">
            <a:miter lim="400000"/>
          </a:ln>
        </p:spPr>
      </p:pic>
      <p:sp>
        <p:nvSpPr>
          <p:cNvPr id="197" name="TextBox 28"/>
          <p:cNvSpPr txBox="1"/>
          <p:nvPr/>
        </p:nvSpPr>
        <p:spPr>
          <a:xfrm>
            <a:off x="8080047" y="947394"/>
            <a:ext cx="1260647" cy="44881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ts val="3000"/>
              </a:lnSpc>
              <a:spcBef>
                <a:spcPts val="600"/>
              </a:spcBef>
              <a:defRPr>
                <a:solidFill>
                  <a:srgbClr val="C10230"/>
                </a:solidFill>
                <a:latin typeface="Bebas Neue Bold"/>
                <a:ea typeface="Bebas Neue Bold"/>
                <a:cs typeface="Bebas Neue Bold"/>
                <a:sym typeface="Bebas Neue Bold"/>
              </a:defRPr>
            </a:lvl1pPr>
          </a:lstStyle>
          <a:p>
            <a:r>
              <a:t>Technology</a:t>
            </a:r>
          </a:p>
        </p:txBody>
      </p:sp>
      <p:sp>
        <p:nvSpPr>
          <p:cNvPr id="198" name="TextBox 29"/>
          <p:cNvSpPr txBox="1"/>
          <p:nvPr/>
        </p:nvSpPr>
        <p:spPr>
          <a:xfrm>
            <a:off x="10437823" y="2505270"/>
            <a:ext cx="1235309" cy="44881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ts val="3000"/>
              </a:lnSpc>
              <a:spcBef>
                <a:spcPts val="600"/>
              </a:spcBef>
              <a:defRPr>
                <a:solidFill>
                  <a:srgbClr val="C10230"/>
                </a:solidFill>
                <a:latin typeface="Bebas Neue Bold"/>
                <a:ea typeface="Bebas Neue Bold"/>
                <a:cs typeface="Bebas Neue Bold"/>
                <a:sym typeface="Bebas Neue Bold"/>
              </a:defRPr>
            </a:lvl1pPr>
          </a:lstStyle>
          <a:p>
            <a:r>
              <a:t>Knowledge</a:t>
            </a:r>
          </a:p>
        </p:txBody>
      </p:sp>
      <p:sp>
        <p:nvSpPr>
          <p:cNvPr id="199" name="TextBox 30"/>
          <p:cNvSpPr txBox="1"/>
          <p:nvPr/>
        </p:nvSpPr>
        <p:spPr>
          <a:xfrm>
            <a:off x="5653277" y="2557218"/>
            <a:ext cx="1063990" cy="27749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lnSpc>
                <a:spcPts val="1400"/>
              </a:lnSpc>
              <a:spcBef>
                <a:spcPts val="600"/>
              </a:spcBef>
              <a:defRPr sz="1500">
                <a:solidFill>
                  <a:srgbClr val="C10230"/>
                </a:solidFill>
                <a:latin typeface="Bebas Neue Bold"/>
                <a:ea typeface="Bebas Neue Bold"/>
                <a:cs typeface="Bebas Neue Bold"/>
                <a:sym typeface="Bebas Neue Bold"/>
              </a:defRPr>
            </a:lvl1pPr>
          </a:lstStyle>
          <a:p>
            <a:r>
              <a:t>Team Work</a:t>
            </a:r>
          </a:p>
        </p:txBody>
      </p:sp>
      <p:sp>
        <p:nvSpPr>
          <p:cNvPr id="200" name="TextBox 31"/>
          <p:cNvSpPr txBox="1"/>
          <p:nvPr/>
        </p:nvSpPr>
        <p:spPr>
          <a:xfrm>
            <a:off x="6124659" y="4761791"/>
            <a:ext cx="1082388" cy="44881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ts val="3000"/>
              </a:lnSpc>
              <a:spcBef>
                <a:spcPts val="600"/>
              </a:spcBef>
              <a:defRPr>
                <a:solidFill>
                  <a:srgbClr val="C10230"/>
                </a:solidFill>
                <a:latin typeface="Bebas Neue Bold"/>
                <a:ea typeface="Bebas Neue Bold"/>
                <a:cs typeface="Bebas Neue Bold"/>
                <a:sym typeface="Bebas Neue Bold"/>
              </a:defRPr>
            </a:lvl1pPr>
          </a:lstStyle>
          <a:p>
            <a:r>
              <a:t>Reliability</a:t>
            </a:r>
          </a:p>
        </p:txBody>
      </p:sp>
      <p:sp>
        <p:nvSpPr>
          <p:cNvPr id="201" name="TextBox 32"/>
          <p:cNvSpPr txBox="1"/>
          <p:nvPr/>
        </p:nvSpPr>
        <p:spPr>
          <a:xfrm>
            <a:off x="9905151" y="4761791"/>
            <a:ext cx="1324159" cy="44881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ts val="3000"/>
              </a:lnSpc>
              <a:spcBef>
                <a:spcPts val="600"/>
              </a:spcBef>
              <a:defRPr>
                <a:solidFill>
                  <a:srgbClr val="C10230"/>
                </a:solidFill>
                <a:latin typeface="Bebas Neue Bold"/>
                <a:ea typeface="Bebas Neue Bold"/>
                <a:cs typeface="Bebas Neue Bold"/>
                <a:sym typeface="Bebas Neue Bold"/>
              </a:defRPr>
            </a:lvl1pPr>
          </a:lstStyle>
          <a:p>
            <a:r>
              <a:t>Background</a:t>
            </a:r>
          </a:p>
        </p:txBody>
      </p:sp>
      <p:pic>
        <p:nvPicPr>
          <p:cNvPr id="203" name="Picture 8" descr="Picture 8"/>
          <p:cNvPicPr>
            <a:picLocks noChangeAspect="1"/>
          </p:cNvPicPr>
          <p:nvPr/>
        </p:nvPicPr>
        <p:blipFill>
          <a:blip r:embed="rId4"/>
          <a:stretch>
            <a:fillRect/>
          </a:stretch>
        </p:blipFill>
        <p:spPr>
          <a:xfrm>
            <a:off x="479376" y="6021288"/>
            <a:ext cx="1780232" cy="467177"/>
          </a:xfrm>
          <a:prstGeom prst="rect">
            <a:avLst/>
          </a:prstGeom>
          <a:ln w="12700">
            <a:miter lim="400000"/>
          </a:ln>
        </p:spPr>
      </p:pic>
      <p:pic>
        <p:nvPicPr>
          <p:cNvPr id="17" name="Picture 20" descr="Picture 20"/>
          <p:cNvPicPr>
            <a:picLocks noChangeAspect="1"/>
          </p:cNvPicPr>
          <p:nvPr/>
        </p:nvPicPr>
        <p:blipFill>
          <a:blip r:embed="rId5"/>
          <a:stretch>
            <a:fillRect/>
          </a:stretch>
        </p:blipFill>
        <p:spPr>
          <a:xfrm>
            <a:off x="10920536" y="6093296"/>
            <a:ext cx="795655" cy="369133"/>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o">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o">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o">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Aspect</Template>
  <TotalTime>987</TotalTime>
  <Words>2976</Words>
  <Application>Microsoft Office PowerPoint</Application>
  <PresentationFormat>Widescreen</PresentationFormat>
  <Paragraphs>268</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Bebas Neue Bold</vt:lpstr>
      <vt:lpstr>Calibri</vt:lpstr>
      <vt:lpstr>Courier New</vt:lpstr>
      <vt:lpstr>Helvetica LT Std</vt:lpstr>
      <vt:lpstr>Helvetica LT Std Cond</vt:lpstr>
      <vt:lpstr>Helvetica LT Std Light</vt:lpstr>
      <vt:lpstr>HelveticaNeueLT Std Cn</vt:lpstr>
      <vt:lpstr>Palatino</vt:lpstr>
      <vt:lpstr>Verdana</vt:lpstr>
      <vt:lpstr>Wingdings 2</vt:lpstr>
      <vt:lpstr>Aspecto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Emma Drews</cp:lastModifiedBy>
  <cp:revision>22</cp:revision>
  <dcterms:modified xsi:type="dcterms:W3CDTF">2019-10-08T15:10:05Z</dcterms:modified>
</cp:coreProperties>
</file>